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ink/ink1.xml" ContentType="application/inkml+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bookmarkIdSeed="2">
  <p:sldMasterIdLst>
    <p:sldMasterId id="2147483648" r:id="rId1"/>
  </p:sldMasterIdLst>
  <p:sldIdLst>
    <p:sldId id="256" r:id="rId2"/>
    <p:sldId id="257" r:id="rId3"/>
    <p:sldId id="261" r:id="rId4"/>
    <p:sldId id="268" r:id="rId5"/>
    <p:sldId id="270" r:id="rId6"/>
    <p:sldId id="259" r:id="rId7"/>
    <p:sldId id="260" r:id="rId8"/>
    <p:sldId id="262" r:id="rId9"/>
    <p:sldId id="263" r:id="rId10"/>
    <p:sldId id="266" r:id="rId11"/>
    <p:sldId id="264" r:id="rId12"/>
    <p:sldId id="265" r:id="rId13"/>
    <p:sldId id="267" r:id="rId14"/>
    <p:sldId id="269"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E7CA"/>
    <a:srgbClr val="CEBEAA"/>
    <a:srgbClr val="E2CFB7"/>
    <a:srgbClr val="005493"/>
    <a:srgbClr val="F5EAE5"/>
    <a:srgbClr val="004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642" autoAdjust="0"/>
    <p:restoredTop sz="94660"/>
  </p:normalViewPr>
  <p:slideViewPr>
    <p:cSldViewPr snapToGrid="0">
      <p:cViewPr varScale="1">
        <p:scale>
          <a:sx n="68" d="100"/>
          <a:sy n="68" d="100"/>
        </p:scale>
        <p:origin x="51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diagrams/_rels/data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6.png"/><Relationship Id="rId4" Type="http://schemas.openxmlformats.org/officeDocument/2006/relationships/image" Target="../media/image7.svg"/></Relationships>
</file>

<file path=ppt/diagrams/_rels/drawing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6.png"/><Relationship Id="rId4" Type="http://schemas.openxmlformats.org/officeDocument/2006/relationships/image" Target="../media/image7.svg"/></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4E71912-3F66-4991-95C0-CE388648FBF2}" type="doc">
      <dgm:prSet loTypeId="urn:microsoft.com/office/officeart/2005/8/layout/equation1" loCatId="process" qsTypeId="urn:microsoft.com/office/officeart/2005/8/quickstyle/simple1" qsCatId="simple" csTypeId="urn:microsoft.com/office/officeart/2005/8/colors/accent1_5" csCatId="accent1" phldr="1"/>
      <dgm:spPr/>
      <dgm:t>
        <a:bodyPr/>
        <a:lstStyle/>
        <a:p>
          <a:endParaRPr lang="pt-BR"/>
        </a:p>
      </dgm:t>
    </dgm:pt>
    <dgm:pt modelId="{C9A1C543-CEBE-4F0F-9FD4-19A121C70BCF}">
      <dgm:prSet phldrT="[Texto]" custT="1"/>
      <dgm:spPr/>
      <dgm:t>
        <a:bodyPr/>
        <a:lstStyle/>
        <a:p>
          <a:r>
            <a:rPr lang="pt-BR" sz="2400" b="0"/>
            <a:t>DESAFIOS    DO      GESTOR</a:t>
          </a:r>
        </a:p>
      </dgm:t>
    </dgm:pt>
    <dgm:pt modelId="{529349CE-095B-4649-8463-E037B4C1E7F1}" type="parTrans" cxnId="{370AD5B8-0F9D-4953-9CA7-6BAC99E52423}">
      <dgm:prSet/>
      <dgm:spPr/>
      <dgm:t>
        <a:bodyPr/>
        <a:lstStyle/>
        <a:p>
          <a:endParaRPr lang="pt-BR"/>
        </a:p>
      </dgm:t>
    </dgm:pt>
    <dgm:pt modelId="{0FEBDFE2-318E-4B52-83E0-D44B0D6064CD}" type="sibTrans" cxnId="{370AD5B8-0F9D-4953-9CA7-6BAC99E52423}">
      <dgm:prSet/>
      <dgm:spPr/>
      <dgm:t>
        <a:bodyPr/>
        <a:lstStyle/>
        <a:p>
          <a:endParaRPr lang="pt-BR"/>
        </a:p>
      </dgm:t>
    </dgm:pt>
    <dgm:pt modelId="{B7A9BFCE-54A5-43A1-AB51-9967F6A303D3}">
      <dgm:prSet phldrT="[Texto]"/>
      <dgm:spPr/>
      <dgm:t>
        <a:bodyPr/>
        <a:lstStyle/>
        <a:p>
          <a:r>
            <a:rPr lang="pt-BR"/>
            <a:t>Uso de recursos públicos</a:t>
          </a:r>
        </a:p>
      </dgm:t>
    </dgm:pt>
    <dgm:pt modelId="{37AF3440-DE1C-4AA6-A93B-F1F45710D5A0}" type="parTrans" cxnId="{73B734C9-3DDA-4154-83F6-FB5B23EE7449}">
      <dgm:prSet/>
      <dgm:spPr/>
      <dgm:t>
        <a:bodyPr/>
        <a:lstStyle/>
        <a:p>
          <a:endParaRPr lang="pt-BR"/>
        </a:p>
      </dgm:t>
    </dgm:pt>
    <dgm:pt modelId="{CB227AC8-6CAC-4EFE-866B-B582F9D66193}" type="sibTrans" cxnId="{73B734C9-3DDA-4154-83F6-FB5B23EE7449}">
      <dgm:prSet/>
      <dgm:spPr/>
      <dgm:t>
        <a:bodyPr/>
        <a:lstStyle/>
        <a:p>
          <a:endParaRPr lang="pt-BR" b="1" cap="none" spc="0">
            <a:ln w="22225">
              <a:solidFill>
                <a:schemeClr val="accent2"/>
              </a:solidFill>
              <a:prstDash val="solid"/>
            </a:ln>
            <a:solidFill>
              <a:schemeClr val="accent3">
                <a:lumMod val="60000"/>
                <a:lumOff val="40000"/>
              </a:schemeClr>
            </a:solidFill>
            <a:effectLst/>
          </a:endParaRPr>
        </a:p>
      </dgm:t>
    </dgm:pt>
    <dgm:pt modelId="{0254D2B0-D18D-4574-96B8-C5BDDA40D2C5}">
      <dgm:prSet phldrT="[Texto]"/>
      <dgm:spPr/>
      <dgm:t>
        <a:bodyPr/>
        <a:lstStyle/>
        <a:p>
          <a:r>
            <a:rPr lang="pt-BR"/>
            <a:t>Liderança</a:t>
          </a:r>
        </a:p>
      </dgm:t>
    </dgm:pt>
    <dgm:pt modelId="{76E4DF2F-5B45-4F11-B5D9-56984E049F1F}" type="parTrans" cxnId="{667C6721-8DE5-4BAF-939C-FEDD74ECA8EE}">
      <dgm:prSet/>
      <dgm:spPr/>
      <dgm:t>
        <a:bodyPr/>
        <a:lstStyle/>
        <a:p>
          <a:endParaRPr lang="pt-BR"/>
        </a:p>
      </dgm:t>
    </dgm:pt>
    <dgm:pt modelId="{23209D42-91C0-4528-AA34-7967B9A636FB}" type="sibTrans" cxnId="{667C6721-8DE5-4BAF-939C-FEDD74ECA8EE}">
      <dgm:prSet/>
      <dgm:spPr/>
      <dgm:t>
        <a:bodyPr/>
        <a:lstStyle/>
        <a:p>
          <a:endParaRPr lang="pt-BR"/>
        </a:p>
      </dgm:t>
    </dgm:pt>
    <dgm:pt modelId="{18EE730F-D8CA-4E31-A14E-D4BA35123E22}" type="pres">
      <dgm:prSet presAssocID="{84E71912-3F66-4991-95C0-CE388648FBF2}" presName="linearFlow" presStyleCnt="0">
        <dgm:presLayoutVars>
          <dgm:dir/>
          <dgm:resizeHandles val="exact"/>
        </dgm:presLayoutVars>
      </dgm:prSet>
      <dgm:spPr/>
      <dgm:t>
        <a:bodyPr/>
        <a:lstStyle/>
        <a:p>
          <a:endParaRPr lang="pt-BR"/>
        </a:p>
      </dgm:t>
    </dgm:pt>
    <dgm:pt modelId="{ECEB5B7A-7352-4212-8F50-2C0F897BDCAF}" type="pres">
      <dgm:prSet presAssocID="{B7A9BFCE-54A5-43A1-AB51-9967F6A303D3}" presName="node" presStyleLbl="node1" presStyleIdx="0" presStyleCnt="3">
        <dgm:presLayoutVars>
          <dgm:bulletEnabled val="1"/>
        </dgm:presLayoutVars>
      </dgm:prSet>
      <dgm:spPr/>
      <dgm:t>
        <a:bodyPr/>
        <a:lstStyle/>
        <a:p>
          <a:endParaRPr lang="pt-BR"/>
        </a:p>
      </dgm:t>
    </dgm:pt>
    <dgm:pt modelId="{6C65B72C-0396-4A3B-8CBB-D9F81B53AA08}" type="pres">
      <dgm:prSet presAssocID="{CB227AC8-6CAC-4EFE-866B-B582F9D66193}" presName="spacerL" presStyleCnt="0"/>
      <dgm:spPr/>
    </dgm:pt>
    <dgm:pt modelId="{87EDCFF8-8551-426E-B8F3-8CCB56E7D94E}" type="pres">
      <dgm:prSet presAssocID="{CB227AC8-6CAC-4EFE-866B-B582F9D66193}" presName="sibTrans" presStyleLbl="sibTrans2D1" presStyleIdx="0" presStyleCnt="2"/>
      <dgm:spPr/>
      <dgm:t>
        <a:bodyPr/>
        <a:lstStyle/>
        <a:p>
          <a:endParaRPr lang="pt-BR"/>
        </a:p>
      </dgm:t>
    </dgm:pt>
    <dgm:pt modelId="{EFFA2FB7-4DBA-44D1-9D28-E8CA3D5B24B1}" type="pres">
      <dgm:prSet presAssocID="{CB227AC8-6CAC-4EFE-866B-B582F9D66193}" presName="spacerR" presStyleCnt="0"/>
      <dgm:spPr/>
    </dgm:pt>
    <dgm:pt modelId="{459C78E3-AEC5-434E-B780-07152449A182}" type="pres">
      <dgm:prSet presAssocID="{0254D2B0-D18D-4574-96B8-C5BDDA40D2C5}" presName="node" presStyleLbl="node1" presStyleIdx="1" presStyleCnt="3">
        <dgm:presLayoutVars>
          <dgm:bulletEnabled val="1"/>
        </dgm:presLayoutVars>
      </dgm:prSet>
      <dgm:spPr/>
      <dgm:t>
        <a:bodyPr/>
        <a:lstStyle/>
        <a:p>
          <a:endParaRPr lang="pt-BR"/>
        </a:p>
      </dgm:t>
    </dgm:pt>
    <dgm:pt modelId="{B2C033E5-101C-430B-889A-37E95FC36643}" type="pres">
      <dgm:prSet presAssocID="{23209D42-91C0-4528-AA34-7967B9A636FB}" presName="spacerL" presStyleCnt="0"/>
      <dgm:spPr/>
    </dgm:pt>
    <dgm:pt modelId="{84232693-AEBD-4BFB-9BCD-CB77F7538AE7}" type="pres">
      <dgm:prSet presAssocID="{23209D42-91C0-4528-AA34-7967B9A636FB}" presName="sibTrans" presStyleLbl="sibTrans2D1" presStyleIdx="1" presStyleCnt="2"/>
      <dgm:spPr/>
      <dgm:t>
        <a:bodyPr/>
        <a:lstStyle/>
        <a:p>
          <a:endParaRPr lang="pt-BR"/>
        </a:p>
      </dgm:t>
    </dgm:pt>
    <dgm:pt modelId="{CAE27838-4A2D-4432-9E9F-69F65C580292}" type="pres">
      <dgm:prSet presAssocID="{23209D42-91C0-4528-AA34-7967B9A636FB}" presName="spacerR" presStyleCnt="0"/>
      <dgm:spPr/>
    </dgm:pt>
    <dgm:pt modelId="{0F3BAB87-6A45-41C1-912B-E85728C89A03}" type="pres">
      <dgm:prSet presAssocID="{C9A1C543-CEBE-4F0F-9FD4-19A121C70BCF}" presName="node" presStyleLbl="node1" presStyleIdx="2" presStyleCnt="3">
        <dgm:presLayoutVars>
          <dgm:bulletEnabled val="1"/>
        </dgm:presLayoutVars>
      </dgm:prSet>
      <dgm:spPr/>
      <dgm:t>
        <a:bodyPr/>
        <a:lstStyle/>
        <a:p>
          <a:endParaRPr lang="pt-BR"/>
        </a:p>
      </dgm:t>
    </dgm:pt>
  </dgm:ptLst>
  <dgm:cxnLst>
    <dgm:cxn modelId="{370AD5B8-0F9D-4953-9CA7-6BAC99E52423}" srcId="{84E71912-3F66-4991-95C0-CE388648FBF2}" destId="{C9A1C543-CEBE-4F0F-9FD4-19A121C70BCF}" srcOrd="2" destOrd="0" parTransId="{529349CE-095B-4649-8463-E037B4C1E7F1}" sibTransId="{0FEBDFE2-318E-4B52-83E0-D44B0D6064CD}"/>
    <dgm:cxn modelId="{01860E48-031C-4AA8-99D4-3BC6A815A032}" type="presOf" srcId="{CB227AC8-6CAC-4EFE-866B-B582F9D66193}" destId="{87EDCFF8-8551-426E-B8F3-8CCB56E7D94E}" srcOrd="0" destOrd="0" presId="urn:microsoft.com/office/officeart/2005/8/layout/equation1"/>
    <dgm:cxn modelId="{9CDBF38F-EACA-43B0-ABA8-D4EA259ECCAA}" type="presOf" srcId="{C9A1C543-CEBE-4F0F-9FD4-19A121C70BCF}" destId="{0F3BAB87-6A45-41C1-912B-E85728C89A03}" srcOrd="0" destOrd="0" presId="urn:microsoft.com/office/officeart/2005/8/layout/equation1"/>
    <dgm:cxn modelId="{5C490BB8-B56C-4379-AA2A-DF92E9F616B2}" type="presOf" srcId="{23209D42-91C0-4528-AA34-7967B9A636FB}" destId="{84232693-AEBD-4BFB-9BCD-CB77F7538AE7}" srcOrd="0" destOrd="0" presId="urn:microsoft.com/office/officeart/2005/8/layout/equation1"/>
    <dgm:cxn modelId="{667C6721-8DE5-4BAF-939C-FEDD74ECA8EE}" srcId="{84E71912-3F66-4991-95C0-CE388648FBF2}" destId="{0254D2B0-D18D-4574-96B8-C5BDDA40D2C5}" srcOrd="1" destOrd="0" parTransId="{76E4DF2F-5B45-4F11-B5D9-56984E049F1F}" sibTransId="{23209D42-91C0-4528-AA34-7967B9A636FB}"/>
    <dgm:cxn modelId="{4095CEB4-124D-45C6-8318-98A3E86E550C}" type="presOf" srcId="{0254D2B0-D18D-4574-96B8-C5BDDA40D2C5}" destId="{459C78E3-AEC5-434E-B780-07152449A182}" srcOrd="0" destOrd="0" presId="urn:microsoft.com/office/officeart/2005/8/layout/equation1"/>
    <dgm:cxn modelId="{FB009895-8CC4-448C-AC6C-DD00D5945917}" type="presOf" srcId="{B7A9BFCE-54A5-43A1-AB51-9967F6A303D3}" destId="{ECEB5B7A-7352-4212-8F50-2C0F897BDCAF}" srcOrd="0" destOrd="0" presId="urn:microsoft.com/office/officeart/2005/8/layout/equation1"/>
    <dgm:cxn modelId="{DB2A27C0-6C69-4F73-8161-6B173BFACA07}" type="presOf" srcId="{84E71912-3F66-4991-95C0-CE388648FBF2}" destId="{18EE730F-D8CA-4E31-A14E-D4BA35123E22}" srcOrd="0" destOrd="0" presId="urn:microsoft.com/office/officeart/2005/8/layout/equation1"/>
    <dgm:cxn modelId="{73B734C9-3DDA-4154-83F6-FB5B23EE7449}" srcId="{84E71912-3F66-4991-95C0-CE388648FBF2}" destId="{B7A9BFCE-54A5-43A1-AB51-9967F6A303D3}" srcOrd="0" destOrd="0" parTransId="{37AF3440-DE1C-4AA6-A93B-F1F45710D5A0}" sibTransId="{CB227AC8-6CAC-4EFE-866B-B582F9D66193}"/>
    <dgm:cxn modelId="{A50F0A14-908F-4135-B053-0170194DFABC}" type="presParOf" srcId="{18EE730F-D8CA-4E31-A14E-D4BA35123E22}" destId="{ECEB5B7A-7352-4212-8F50-2C0F897BDCAF}" srcOrd="0" destOrd="0" presId="urn:microsoft.com/office/officeart/2005/8/layout/equation1"/>
    <dgm:cxn modelId="{DC74837B-4F65-4341-B143-A63C8FB472B2}" type="presParOf" srcId="{18EE730F-D8CA-4E31-A14E-D4BA35123E22}" destId="{6C65B72C-0396-4A3B-8CBB-D9F81B53AA08}" srcOrd="1" destOrd="0" presId="urn:microsoft.com/office/officeart/2005/8/layout/equation1"/>
    <dgm:cxn modelId="{7333836C-0D5C-43B4-BA1D-A09207D570A5}" type="presParOf" srcId="{18EE730F-D8CA-4E31-A14E-D4BA35123E22}" destId="{87EDCFF8-8551-426E-B8F3-8CCB56E7D94E}" srcOrd="2" destOrd="0" presId="urn:microsoft.com/office/officeart/2005/8/layout/equation1"/>
    <dgm:cxn modelId="{1ED1B2FD-AED6-4457-9E36-18C261D2797E}" type="presParOf" srcId="{18EE730F-D8CA-4E31-A14E-D4BA35123E22}" destId="{EFFA2FB7-4DBA-44D1-9D28-E8CA3D5B24B1}" srcOrd="3" destOrd="0" presId="urn:microsoft.com/office/officeart/2005/8/layout/equation1"/>
    <dgm:cxn modelId="{5916F2F7-741A-490F-9100-E2341AFB82D5}" type="presParOf" srcId="{18EE730F-D8CA-4E31-A14E-D4BA35123E22}" destId="{459C78E3-AEC5-434E-B780-07152449A182}" srcOrd="4" destOrd="0" presId="urn:microsoft.com/office/officeart/2005/8/layout/equation1"/>
    <dgm:cxn modelId="{64F7E92C-AB54-43B3-AAC0-DB05C940EA08}" type="presParOf" srcId="{18EE730F-D8CA-4E31-A14E-D4BA35123E22}" destId="{B2C033E5-101C-430B-889A-37E95FC36643}" srcOrd="5" destOrd="0" presId="urn:microsoft.com/office/officeart/2005/8/layout/equation1"/>
    <dgm:cxn modelId="{376CC2AF-9FA3-4DDD-9BD7-1C0DE27C260D}" type="presParOf" srcId="{18EE730F-D8CA-4E31-A14E-D4BA35123E22}" destId="{84232693-AEBD-4BFB-9BCD-CB77F7538AE7}" srcOrd="6" destOrd="0" presId="urn:microsoft.com/office/officeart/2005/8/layout/equation1"/>
    <dgm:cxn modelId="{36B3E682-0F53-4A94-9CDE-D43B8A7FCFC5}" type="presParOf" srcId="{18EE730F-D8CA-4E31-A14E-D4BA35123E22}" destId="{CAE27838-4A2D-4432-9E9F-69F65C580292}" srcOrd="7" destOrd="0" presId="urn:microsoft.com/office/officeart/2005/8/layout/equation1"/>
    <dgm:cxn modelId="{2A4CEFF1-F5C4-4A7F-AD28-1BED9932ACA1}" type="presParOf" srcId="{18EE730F-D8CA-4E31-A14E-D4BA35123E22}" destId="{0F3BAB87-6A45-41C1-912B-E85728C89A03}" srcOrd="8" destOrd="0" presId="urn:microsoft.com/office/officeart/2005/8/layout/equati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6E20D12-59B7-4CF3-9AC0-23BC19433FEB}"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pt-BR"/>
        </a:p>
      </dgm:t>
    </dgm:pt>
    <dgm:pt modelId="{D829BE28-2045-47D5-80A9-9B4B0918C8CA}">
      <dgm:prSet custT="1"/>
      <dgm:spPr>
        <a:gradFill rotWithShape="0">
          <a:gsLst>
            <a:gs pos="0">
              <a:schemeClr val="accent1">
                <a:hueOff val="0"/>
                <a:satOff val="0"/>
                <a:lumOff val="0"/>
                <a:tint val="62000"/>
                <a:hueMod val="94000"/>
                <a:satMod val="140000"/>
                <a:lumMod val="110000"/>
                <a:alpha val="47000"/>
              </a:schemeClr>
            </a:gs>
            <a:gs pos="100000">
              <a:schemeClr val="accent1">
                <a:hueOff val="0"/>
                <a:satOff val="0"/>
                <a:lumOff val="0"/>
                <a:alphaOff val="0"/>
                <a:tint val="84000"/>
                <a:satMod val="160000"/>
              </a:schemeClr>
            </a:gs>
          </a:gsLst>
        </a:gradFill>
      </dgm:spPr>
      <dgm:t>
        <a:bodyPr/>
        <a:lstStyle/>
        <a:p>
          <a:pPr algn="ctr"/>
          <a:r>
            <a:rPr lang="pt-BR" sz="1800" dirty="0"/>
            <a:t>COMUNICAÇÃO </a:t>
          </a:r>
        </a:p>
      </dgm:t>
    </dgm:pt>
    <dgm:pt modelId="{3B422A14-EFD5-4302-BD4F-0E0309E38EFD}" type="parTrans" cxnId="{EC42F18B-7854-4EBA-BD79-9D3434BB38B3}">
      <dgm:prSet/>
      <dgm:spPr/>
      <dgm:t>
        <a:bodyPr/>
        <a:lstStyle/>
        <a:p>
          <a:endParaRPr lang="pt-BR"/>
        </a:p>
      </dgm:t>
    </dgm:pt>
    <dgm:pt modelId="{94B5B593-9F96-4700-A4C6-1F7DB404CCB0}" type="sibTrans" cxnId="{EC42F18B-7854-4EBA-BD79-9D3434BB38B3}">
      <dgm:prSet/>
      <dgm:spPr/>
      <dgm:t>
        <a:bodyPr/>
        <a:lstStyle/>
        <a:p>
          <a:endParaRPr lang="pt-BR"/>
        </a:p>
      </dgm:t>
    </dgm:pt>
    <dgm:pt modelId="{5C33CE63-D65F-4939-9255-C0CAF359BA78}">
      <dgm:prSet custT="1"/>
      <dgm:spPr>
        <a:gradFill rotWithShape="0">
          <a:gsLst>
            <a:gs pos="0">
              <a:schemeClr val="accent1">
                <a:hueOff val="0"/>
                <a:satOff val="0"/>
                <a:lumOff val="0"/>
                <a:tint val="62000"/>
                <a:hueMod val="94000"/>
                <a:satMod val="140000"/>
                <a:lumMod val="110000"/>
                <a:alpha val="47000"/>
              </a:schemeClr>
            </a:gs>
            <a:gs pos="100000">
              <a:schemeClr val="accent1">
                <a:hueOff val="0"/>
                <a:satOff val="0"/>
                <a:lumOff val="0"/>
                <a:alphaOff val="0"/>
                <a:tint val="84000"/>
                <a:satMod val="160000"/>
              </a:schemeClr>
            </a:gs>
          </a:gsLst>
        </a:gradFill>
      </dgm:spPr>
      <dgm:t>
        <a:bodyPr/>
        <a:lstStyle/>
        <a:p>
          <a:pPr algn="ctr"/>
          <a:r>
            <a:rPr lang="pt-BR" sz="1800" dirty="0"/>
            <a:t>AVALIAÇÃO</a:t>
          </a:r>
          <a:endParaRPr lang="pt-BR" sz="1400" dirty="0"/>
        </a:p>
      </dgm:t>
    </dgm:pt>
    <dgm:pt modelId="{F2F9DBFA-66B4-4D0E-BEB1-B36F14AA1348}" type="parTrans" cxnId="{E08084C2-D5BD-4485-958F-7D6858C01C30}">
      <dgm:prSet/>
      <dgm:spPr/>
      <dgm:t>
        <a:bodyPr/>
        <a:lstStyle/>
        <a:p>
          <a:endParaRPr lang="pt-BR"/>
        </a:p>
      </dgm:t>
    </dgm:pt>
    <dgm:pt modelId="{2CE18687-C265-4E53-82A8-D8B3F1E30BDD}" type="sibTrans" cxnId="{E08084C2-D5BD-4485-958F-7D6858C01C30}">
      <dgm:prSet/>
      <dgm:spPr/>
      <dgm:t>
        <a:bodyPr/>
        <a:lstStyle/>
        <a:p>
          <a:endParaRPr lang="pt-BR"/>
        </a:p>
      </dgm:t>
    </dgm:pt>
    <dgm:pt modelId="{E5BF0440-40E3-43E0-AEB5-2D4DCD709CFD}">
      <dgm:prSet custT="1"/>
      <dgm:spPr>
        <a:gradFill rotWithShape="0">
          <a:gsLst>
            <a:gs pos="0">
              <a:schemeClr val="accent1">
                <a:hueOff val="0"/>
                <a:satOff val="0"/>
                <a:lumOff val="0"/>
                <a:tint val="62000"/>
                <a:hueMod val="94000"/>
                <a:satMod val="140000"/>
                <a:lumMod val="110000"/>
                <a:alpha val="47000"/>
              </a:schemeClr>
            </a:gs>
            <a:gs pos="100000">
              <a:schemeClr val="accent1">
                <a:hueOff val="0"/>
                <a:satOff val="0"/>
                <a:lumOff val="0"/>
                <a:alphaOff val="0"/>
                <a:tint val="84000"/>
                <a:satMod val="160000"/>
              </a:schemeClr>
            </a:gs>
          </a:gsLst>
        </a:gradFill>
      </dgm:spPr>
      <dgm:t>
        <a:bodyPr/>
        <a:lstStyle/>
        <a:p>
          <a:pPr algn="ctr"/>
          <a:r>
            <a:rPr lang="pt-BR" sz="1800" dirty="0"/>
            <a:t>CONFLITOS</a:t>
          </a:r>
        </a:p>
      </dgm:t>
    </dgm:pt>
    <dgm:pt modelId="{11B7C05B-93D2-442B-ABFF-76EF2FB8C133}" type="parTrans" cxnId="{AD371C04-5038-46D9-9226-D30E77D6CB2A}">
      <dgm:prSet/>
      <dgm:spPr/>
      <dgm:t>
        <a:bodyPr/>
        <a:lstStyle/>
        <a:p>
          <a:endParaRPr lang="pt-BR"/>
        </a:p>
      </dgm:t>
    </dgm:pt>
    <dgm:pt modelId="{DDA47518-5200-4D13-8F75-A96696C0A00B}" type="sibTrans" cxnId="{AD371C04-5038-46D9-9226-D30E77D6CB2A}">
      <dgm:prSet/>
      <dgm:spPr/>
      <dgm:t>
        <a:bodyPr/>
        <a:lstStyle/>
        <a:p>
          <a:endParaRPr lang="pt-BR"/>
        </a:p>
      </dgm:t>
    </dgm:pt>
    <dgm:pt modelId="{8808ADD1-19FE-4E0E-946C-C694CD49C238}">
      <dgm:prSet custT="1"/>
      <dgm:spPr>
        <a:gradFill rotWithShape="0">
          <a:gsLst>
            <a:gs pos="0">
              <a:schemeClr val="accent1">
                <a:hueOff val="0"/>
                <a:satOff val="0"/>
                <a:lumOff val="0"/>
                <a:tint val="62000"/>
                <a:hueMod val="94000"/>
                <a:satMod val="140000"/>
                <a:lumMod val="110000"/>
                <a:alpha val="47000"/>
              </a:schemeClr>
            </a:gs>
            <a:gs pos="100000">
              <a:schemeClr val="accent1">
                <a:hueOff val="0"/>
                <a:satOff val="0"/>
                <a:lumOff val="0"/>
                <a:alphaOff val="0"/>
                <a:tint val="84000"/>
                <a:satMod val="160000"/>
              </a:schemeClr>
            </a:gs>
          </a:gsLst>
        </a:gradFill>
      </dgm:spPr>
      <dgm:t>
        <a:bodyPr/>
        <a:lstStyle/>
        <a:p>
          <a:pPr algn="ctr"/>
          <a:r>
            <a:rPr lang="pt-BR" sz="1800" dirty="0"/>
            <a:t>RELAÇÕES</a:t>
          </a:r>
        </a:p>
      </dgm:t>
    </dgm:pt>
    <dgm:pt modelId="{EC707602-FA8A-4FAC-BC9F-6796C2EAFF25}" type="parTrans" cxnId="{B1DBC83C-9908-46AF-A961-BB65D862ABC5}">
      <dgm:prSet/>
      <dgm:spPr/>
      <dgm:t>
        <a:bodyPr/>
        <a:lstStyle/>
        <a:p>
          <a:endParaRPr lang="pt-BR"/>
        </a:p>
      </dgm:t>
    </dgm:pt>
    <dgm:pt modelId="{FCCB9E66-7C7D-41C1-88F4-AF588CFDCB8E}" type="sibTrans" cxnId="{B1DBC83C-9908-46AF-A961-BB65D862ABC5}">
      <dgm:prSet/>
      <dgm:spPr/>
      <dgm:t>
        <a:bodyPr/>
        <a:lstStyle/>
        <a:p>
          <a:endParaRPr lang="pt-BR"/>
        </a:p>
      </dgm:t>
    </dgm:pt>
    <dgm:pt modelId="{1B5DD1DF-D027-A140-8B89-B622999EFD04}" type="pres">
      <dgm:prSet presAssocID="{56E20D12-59B7-4CF3-9AC0-23BC19433FEB}" presName="linear" presStyleCnt="0">
        <dgm:presLayoutVars>
          <dgm:animLvl val="lvl"/>
          <dgm:resizeHandles val="exact"/>
        </dgm:presLayoutVars>
      </dgm:prSet>
      <dgm:spPr/>
      <dgm:t>
        <a:bodyPr/>
        <a:lstStyle/>
        <a:p>
          <a:endParaRPr lang="pt-BR"/>
        </a:p>
      </dgm:t>
    </dgm:pt>
    <dgm:pt modelId="{55537143-618C-3045-BD73-126A859ACC7E}" type="pres">
      <dgm:prSet presAssocID="{D829BE28-2045-47D5-80A9-9B4B0918C8CA}" presName="parentText" presStyleLbl="node1" presStyleIdx="0" presStyleCnt="4">
        <dgm:presLayoutVars>
          <dgm:chMax val="0"/>
          <dgm:bulletEnabled val="1"/>
        </dgm:presLayoutVars>
      </dgm:prSet>
      <dgm:spPr/>
      <dgm:t>
        <a:bodyPr/>
        <a:lstStyle/>
        <a:p>
          <a:endParaRPr lang="pt-BR"/>
        </a:p>
      </dgm:t>
    </dgm:pt>
    <dgm:pt modelId="{96FB8E1B-373B-334E-8B25-9163AB46F001}" type="pres">
      <dgm:prSet presAssocID="{94B5B593-9F96-4700-A4C6-1F7DB404CCB0}" presName="spacer" presStyleCnt="0"/>
      <dgm:spPr/>
    </dgm:pt>
    <dgm:pt modelId="{C6B752F2-021C-214D-B166-1B7798D2F056}" type="pres">
      <dgm:prSet presAssocID="{5C33CE63-D65F-4939-9255-C0CAF359BA78}" presName="parentText" presStyleLbl="node1" presStyleIdx="1" presStyleCnt="4">
        <dgm:presLayoutVars>
          <dgm:chMax val="0"/>
          <dgm:bulletEnabled val="1"/>
        </dgm:presLayoutVars>
      </dgm:prSet>
      <dgm:spPr/>
      <dgm:t>
        <a:bodyPr/>
        <a:lstStyle/>
        <a:p>
          <a:endParaRPr lang="pt-BR"/>
        </a:p>
      </dgm:t>
    </dgm:pt>
    <dgm:pt modelId="{0C9D08D1-C306-1E47-A963-E11151118796}" type="pres">
      <dgm:prSet presAssocID="{2CE18687-C265-4E53-82A8-D8B3F1E30BDD}" presName="spacer" presStyleCnt="0"/>
      <dgm:spPr/>
    </dgm:pt>
    <dgm:pt modelId="{376C1074-69EA-2B41-BEA7-2FDD1489ABBA}" type="pres">
      <dgm:prSet presAssocID="{E5BF0440-40E3-43E0-AEB5-2D4DCD709CFD}" presName="parentText" presStyleLbl="node1" presStyleIdx="2" presStyleCnt="4">
        <dgm:presLayoutVars>
          <dgm:chMax val="0"/>
          <dgm:bulletEnabled val="1"/>
        </dgm:presLayoutVars>
      </dgm:prSet>
      <dgm:spPr/>
      <dgm:t>
        <a:bodyPr/>
        <a:lstStyle/>
        <a:p>
          <a:endParaRPr lang="pt-BR"/>
        </a:p>
      </dgm:t>
    </dgm:pt>
    <dgm:pt modelId="{963E354D-871E-914F-92AA-8ADD523BECFF}" type="pres">
      <dgm:prSet presAssocID="{DDA47518-5200-4D13-8F75-A96696C0A00B}" presName="spacer" presStyleCnt="0"/>
      <dgm:spPr/>
    </dgm:pt>
    <dgm:pt modelId="{10CC94B4-3588-E04F-8C4A-FA771574343A}" type="pres">
      <dgm:prSet presAssocID="{8808ADD1-19FE-4E0E-946C-C694CD49C238}" presName="parentText" presStyleLbl="node1" presStyleIdx="3" presStyleCnt="4">
        <dgm:presLayoutVars>
          <dgm:chMax val="0"/>
          <dgm:bulletEnabled val="1"/>
        </dgm:presLayoutVars>
      </dgm:prSet>
      <dgm:spPr/>
      <dgm:t>
        <a:bodyPr/>
        <a:lstStyle/>
        <a:p>
          <a:endParaRPr lang="pt-BR"/>
        </a:p>
      </dgm:t>
    </dgm:pt>
  </dgm:ptLst>
  <dgm:cxnLst>
    <dgm:cxn modelId="{AD371C04-5038-46D9-9226-D30E77D6CB2A}" srcId="{56E20D12-59B7-4CF3-9AC0-23BC19433FEB}" destId="{E5BF0440-40E3-43E0-AEB5-2D4DCD709CFD}" srcOrd="2" destOrd="0" parTransId="{11B7C05B-93D2-442B-ABFF-76EF2FB8C133}" sibTransId="{DDA47518-5200-4D13-8F75-A96696C0A00B}"/>
    <dgm:cxn modelId="{39ED7089-246D-9A43-8E2D-7955085EE311}" type="presOf" srcId="{5C33CE63-D65F-4939-9255-C0CAF359BA78}" destId="{C6B752F2-021C-214D-B166-1B7798D2F056}" srcOrd="0" destOrd="0" presId="urn:microsoft.com/office/officeart/2005/8/layout/vList2"/>
    <dgm:cxn modelId="{B1DBC83C-9908-46AF-A961-BB65D862ABC5}" srcId="{56E20D12-59B7-4CF3-9AC0-23BC19433FEB}" destId="{8808ADD1-19FE-4E0E-946C-C694CD49C238}" srcOrd="3" destOrd="0" parTransId="{EC707602-FA8A-4FAC-BC9F-6796C2EAFF25}" sibTransId="{FCCB9E66-7C7D-41C1-88F4-AF588CFDCB8E}"/>
    <dgm:cxn modelId="{76BC53BD-ABFE-BA4C-B625-1C4EF449D2BD}" type="presOf" srcId="{D829BE28-2045-47D5-80A9-9B4B0918C8CA}" destId="{55537143-618C-3045-BD73-126A859ACC7E}" srcOrd="0" destOrd="0" presId="urn:microsoft.com/office/officeart/2005/8/layout/vList2"/>
    <dgm:cxn modelId="{E08084C2-D5BD-4485-958F-7D6858C01C30}" srcId="{56E20D12-59B7-4CF3-9AC0-23BC19433FEB}" destId="{5C33CE63-D65F-4939-9255-C0CAF359BA78}" srcOrd="1" destOrd="0" parTransId="{F2F9DBFA-66B4-4D0E-BEB1-B36F14AA1348}" sibTransId="{2CE18687-C265-4E53-82A8-D8B3F1E30BDD}"/>
    <dgm:cxn modelId="{07101E9B-EE05-904F-A3F3-F73B2920E6A4}" type="presOf" srcId="{E5BF0440-40E3-43E0-AEB5-2D4DCD709CFD}" destId="{376C1074-69EA-2B41-BEA7-2FDD1489ABBA}" srcOrd="0" destOrd="0" presId="urn:microsoft.com/office/officeart/2005/8/layout/vList2"/>
    <dgm:cxn modelId="{EC42F18B-7854-4EBA-BD79-9D3434BB38B3}" srcId="{56E20D12-59B7-4CF3-9AC0-23BC19433FEB}" destId="{D829BE28-2045-47D5-80A9-9B4B0918C8CA}" srcOrd="0" destOrd="0" parTransId="{3B422A14-EFD5-4302-BD4F-0E0309E38EFD}" sibTransId="{94B5B593-9F96-4700-A4C6-1F7DB404CCB0}"/>
    <dgm:cxn modelId="{230ACD65-1431-BA41-A65E-4A823765B7E1}" type="presOf" srcId="{56E20D12-59B7-4CF3-9AC0-23BC19433FEB}" destId="{1B5DD1DF-D027-A140-8B89-B622999EFD04}" srcOrd="0" destOrd="0" presId="urn:microsoft.com/office/officeart/2005/8/layout/vList2"/>
    <dgm:cxn modelId="{4E3D7793-3310-2148-A26A-F958BEF6E687}" type="presOf" srcId="{8808ADD1-19FE-4E0E-946C-C694CD49C238}" destId="{10CC94B4-3588-E04F-8C4A-FA771574343A}" srcOrd="0" destOrd="0" presId="urn:microsoft.com/office/officeart/2005/8/layout/vList2"/>
    <dgm:cxn modelId="{A3FAEBFB-51D3-B449-83A6-904D1387F841}" type="presParOf" srcId="{1B5DD1DF-D027-A140-8B89-B622999EFD04}" destId="{55537143-618C-3045-BD73-126A859ACC7E}" srcOrd="0" destOrd="0" presId="urn:microsoft.com/office/officeart/2005/8/layout/vList2"/>
    <dgm:cxn modelId="{17ADFF1C-8FF4-C14D-9E08-B92ACF63A57D}" type="presParOf" srcId="{1B5DD1DF-D027-A140-8B89-B622999EFD04}" destId="{96FB8E1B-373B-334E-8B25-9163AB46F001}" srcOrd="1" destOrd="0" presId="urn:microsoft.com/office/officeart/2005/8/layout/vList2"/>
    <dgm:cxn modelId="{FB1818DC-F769-AA44-8BF8-31DC82469FE3}" type="presParOf" srcId="{1B5DD1DF-D027-A140-8B89-B622999EFD04}" destId="{C6B752F2-021C-214D-B166-1B7798D2F056}" srcOrd="2" destOrd="0" presId="urn:microsoft.com/office/officeart/2005/8/layout/vList2"/>
    <dgm:cxn modelId="{33F76EC8-0CFC-824A-B603-4DC4F53EBC88}" type="presParOf" srcId="{1B5DD1DF-D027-A140-8B89-B622999EFD04}" destId="{0C9D08D1-C306-1E47-A963-E11151118796}" srcOrd="3" destOrd="0" presId="urn:microsoft.com/office/officeart/2005/8/layout/vList2"/>
    <dgm:cxn modelId="{6D7993B9-ABB8-624D-95EC-075F9FA25A7F}" type="presParOf" srcId="{1B5DD1DF-D027-A140-8B89-B622999EFD04}" destId="{376C1074-69EA-2B41-BEA7-2FDD1489ABBA}" srcOrd="4" destOrd="0" presId="urn:microsoft.com/office/officeart/2005/8/layout/vList2"/>
    <dgm:cxn modelId="{AB1661EB-9FE3-2E4A-A750-4AF825ED5AE4}" type="presParOf" srcId="{1B5DD1DF-D027-A140-8B89-B622999EFD04}" destId="{963E354D-871E-914F-92AA-8ADD523BECFF}" srcOrd="5" destOrd="0" presId="urn:microsoft.com/office/officeart/2005/8/layout/vList2"/>
    <dgm:cxn modelId="{8DD33DF8-64D1-6C44-8709-67BCC414DAA3}" type="presParOf" srcId="{1B5DD1DF-D027-A140-8B89-B622999EFD04}" destId="{10CC94B4-3588-E04F-8C4A-FA771574343A}" srcOrd="6" destOrd="0" presId="urn:microsoft.com/office/officeart/2005/8/layout/vList2"/>
  </dgm:cxnLst>
  <dgm:bg>
    <a:noFill/>
    <a:effectLst>
      <a:outerShdw blurRad="50800" dist="50800" dir="5400000" algn="ctr" rotWithShape="0">
        <a:srgbClr val="000000">
          <a:alpha val="3000"/>
        </a:srgbClr>
      </a:outerShdw>
    </a:effectLst>
  </dgm:bg>
  <dgm:whole>
    <a:ln>
      <a:noFill/>
    </a:ln>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6E20D12-59B7-4CF3-9AC0-23BC19433FEB}"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pt-BR"/>
        </a:p>
      </dgm:t>
    </dgm:pt>
    <dgm:pt modelId="{D829BE28-2045-47D5-80A9-9B4B0918C8CA}">
      <dgm:prSet custT="1"/>
      <dgm:spPr>
        <a:gradFill rotWithShape="0">
          <a:gsLst>
            <a:gs pos="0">
              <a:schemeClr val="accent1">
                <a:hueOff val="0"/>
                <a:satOff val="0"/>
                <a:lumOff val="0"/>
                <a:tint val="62000"/>
                <a:hueMod val="94000"/>
                <a:satMod val="140000"/>
                <a:lumMod val="110000"/>
                <a:alpha val="47000"/>
              </a:schemeClr>
            </a:gs>
            <a:gs pos="100000">
              <a:schemeClr val="accent1">
                <a:hueOff val="0"/>
                <a:satOff val="0"/>
                <a:lumOff val="0"/>
                <a:alphaOff val="0"/>
                <a:tint val="84000"/>
                <a:satMod val="160000"/>
              </a:schemeClr>
            </a:gs>
          </a:gsLst>
        </a:gradFill>
      </dgm:spPr>
      <dgm:t>
        <a:bodyPr/>
        <a:lstStyle/>
        <a:p>
          <a:pPr algn="ctr"/>
          <a:r>
            <a:rPr lang="pt-BR" sz="1800" dirty="0"/>
            <a:t>DISCRICIONALIDADE </a:t>
          </a:r>
        </a:p>
      </dgm:t>
    </dgm:pt>
    <dgm:pt modelId="{3B422A14-EFD5-4302-BD4F-0E0309E38EFD}" type="parTrans" cxnId="{EC42F18B-7854-4EBA-BD79-9D3434BB38B3}">
      <dgm:prSet/>
      <dgm:spPr/>
      <dgm:t>
        <a:bodyPr/>
        <a:lstStyle/>
        <a:p>
          <a:endParaRPr lang="pt-BR"/>
        </a:p>
      </dgm:t>
    </dgm:pt>
    <dgm:pt modelId="{94B5B593-9F96-4700-A4C6-1F7DB404CCB0}" type="sibTrans" cxnId="{EC42F18B-7854-4EBA-BD79-9D3434BB38B3}">
      <dgm:prSet/>
      <dgm:spPr/>
      <dgm:t>
        <a:bodyPr/>
        <a:lstStyle/>
        <a:p>
          <a:endParaRPr lang="pt-BR"/>
        </a:p>
      </dgm:t>
    </dgm:pt>
    <dgm:pt modelId="{5C33CE63-D65F-4939-9255-C0CAF359BA78}">
      <dgm:prSet custT="1"/>
      <dgm:spPr>
        <a:gradFill rotWithShape="0">
          <a:gsLst>
            <a:gs pos="0">
              <a:schemeClr val="accent1">
                <a:hueOff val="0"/>
                <a:satOff val="0"/>
                <a:lumOff val="0"/>
                <a:tint val="62000"/>
                <a:hueMod val="94000"/>
                <a:satMod val="140000"/>
                <a:lumMod val="110000"/>
                <a:alpha val="47000"/>
              </a:schemeClr>
            </a:gs>
            <a:gs pos="100000">
              <a:schemeClr val="accent1">
                <a:hueOff val="0"/>
                <a:satOff val="0"/>
                <a:lumOff val="0"/>
                <a:alphaOff val="0"/>
                <a:tint val="84000"/>
                <a:satMod val="160000"/>
              </a:schemeClr>
            </a:gs>
          </a:gsLst>
        </a:gradFill>
      </dgm:spPr>
      <dgm:t>
        <a:bodyPr/>
        <a:lstStyle/>
        <a:p>
          <a:pPr algn="ctr"/>
          <a:r>
            <a:rPr lang="pt-BR" sz="1800" dirty="0"/>
            <a:t>RESPONSABILIDADE</a:t>
          </a:r>
        </a:p>
      </dgm:t>
    </dgm:pt>
    <dgm:pt modelId="{F2F9DBFA-66B4-4D0E-BEB1-B36F14AA1348}" type="parTrans" cxnId="{E08084C2-D5BD-4485-958F-7D6858C01C30}">
      <dgm:prSet/>
      <dgm:spPr/>
      <dgm:t>
        <a:bodyPr/>
        <a:lstStyle/>
        <a:p>
          <a:endParaRPr lang="pt-BR"/>
        </a:p>
      </dgm:t>
    </dgm:pt>
    <dgm:pt modelId="{2CE18687-C265-4E53-82A8-D8B3F1E30BDD}" type="sibTrans" cxnId="{E08084C2-D5BD-4485-958F-7D6858C01C30}">
      <dgm:prSet/>
      <dgm:spPr/>
      <dgm:t>
        <a:bodyPr/>
        <a:lstStyle/>
        <a:p>
          <a:endParaRPr lang="pt-BR"/>
        </a:p>
      </dgm:t>
    </dgm:pt>
    <dgm:pt modelId="{1B5DD1DF-D027-A140-8B89-B622999EFD04}" type="pres">
      <dgm:prSet presAssocID="{56E20D12-59B7-4CF3-9AC0-23BC19433FEB}" presName="linear" presStyleCnt="0">
        <dgm:presLayoutVars>
          <dgm:animLvl val="lvl"/>
          <dgm:resizeHandles val="exact"/>
        </dgm:presLayoutVars>
      </dgm:prSet>
      <dgm:spPr/>
      <dgm:t>
        <a:bodyPr/>
        <a:lstStyle/>
        <a:p>
          <a:endParaRPr lang="pt-BR"/>
        </a:p>
      </dgm:t>
    </dgm:pt>
    <dgm:pt modelId="{55537143-618C-3045-BD73-126A859ACC7E}" type="pres">
      <dgm:prSet presAssocID="{D829BE28-2045-47D5-80A9-9B4B0918C8CA}" presName="parentText" presStyleLbl="node1" presStyleIdx="0" presStyleCnt="2" custScaleY="71088">
        <dgm:presLayoutVars>
          <dgm:chMax val="0"/>
          <dgm:bulletEnabled val="1"/>
        </dgm:presLayoutVars>
      </dgm:prSet>
      <dgm:spPr/>
      <dgm:t>
        <a:bodyPr/>
        <a:lstStyle/>
        <a:p>
          <a:endParaRPr lang="pt-BR"/>
        </a:p>
      </dgm:t>
    </dgm:pt>
    <dgm:pt modelId="{96FB8E1B-373B-334E-8B25-9163AB46F001}" type="pres">
      <dgm:prSet presAssocID="{94B5B593-9F96-4700-A4C6-1F7DB404CCB0}" presName="spacer" presStyleCnt="0"/>
      <dgm:spPr/>
    </dgm:pt>
    <dgm:pt modelId="{C6B752F2-021C-214D-B166-1B7798D2F056}" type="pres">
      <dgm:prSet presAssocID="{5C33CE63-D65F-4939-9255-C0CAF359BA78}" presName="parentText" presStyleLbl="node1" presStyleIdx="1" presStyleCnt="2" custScaleY="69643" custLinFactNeighborX="2391" custLinFactNeighborY="-9391">
        <dgm:presLayoutVars>
          <dgm:chMax val="0"/>
          <dgm:bulletEnabled val="1"/>
        </dgm:presLayoutVars>
      </dgm:prSet>
      <dgm:spPr/>
      <dgm:t>
        <a:bodyPr/>
        <a:lstStyle/>
        <a:p>
          <a:endParaRPr lang="pt-BR"/>
        </a:p>
      </dgm:t>
    </dgm:pt>
  </dgm:ptLst>
  <dgm:cxnLst>
    <dgm:cxn modelId="{76BC53BD-ABFE-BA4C-B625-1C4EF449D2BD}" type="presOf" srcId="{D829BE28-2045-47D5-80A9-9B4B0918C8CA}" destId="{55537143-618C-3045-BD73-126A859ACC7E}" srcOrd="0" destOrd="0" presId="urn:microsoft.com/office/officeart/2005/8/layout/vList2"/>
    <dgm:cxn modelId="{EC42F18B-7854-4EBA-BD79-9D3434BB38B3}" srcId="{56E20D12-59B7-4CF3-9AC0-23BC19433FEB}" destId="{D829BE28-2045-47D5-80A9-9B4B0918C8CA}" srcOrd="0" destOrd="0" parTransId="{3B422A14-EFD5-4302-BD4F-0E0309E38EFD}" sibTransId="{94B5B593-9F96-4700-A4C6-1F7DB404CCB0}"/>
    <dgm:cxn modelId="{230ACD65-1431-BA41-A65E-4A823765B7E1}" type="presOf" srcId="{56E20D12-59B7-4CF3-9AC0-23BC19433FEB}" destId="{1B5DD1DF-D027-A140-8B89-B622999EFD04}" srcOrd="0" destOrd="0" presId="urn:microsoft.com/office/officeart/2005/8/layout/vList2"/>
    <dgm:cxn modelId="{39ED7089-246D-9A43-8E2D-7955085EE311}" type="presOf" srcId="{5C33CE63-D65F-4939-9255-C0CAF359BA78}" destId="{C6B752F2-021C-214D-B166-1B7798D2F056}" srcOrd="0" destOrd="0" presId="urn:microsoft.com/office/officeart/2005/8/layout/vList2"/>
    <dgm:cxn modelId="{E08084C2-D5BD-4485-958F-7D6858C01C30}" srcId="{56E20D12-59B7-4CF3-9AC0-23BC19433FEB}" destId="{5C33CE63-D65F-4939-9255-C0CAF359BA78}" srcOrd="1" destOrd="0" parTransId="{F2F9DBFA-66B4-4D0E-BEB1-B36F14AA1348}" sibTransId="{2CE18687-C265-4E53-82A8-D8B3F1E30BDD}"/>
    <dgm:cxn modelId="{A3FAEBFB-51D3-B449-83A6-904D1387F841}" type="presParOf" srcId="{1B5DD1DF-D027-A140-8B89-B622999EFD04}" destId="{55537143-618C-3045-BD73-126A859ACC7E}" srcOrd="0" destOrd="0" presId="urn:microsoft.com/office/officeart/2005/8/layout/vList2"/>
    <dgm:cxn modelId="{17ADFF1C-8FF4-C14D-9E08-B92ACF63A57D}" type="presParOf" srcId="{1B5DD1DF-D027-A140-8B89-B622999EFD04}" destId="{96FB8E1B-373B-334E-8B25-9163AB46F001}" srcOrd="1" destOrd="0" presId="urn:microsoft.com/office/officeart/2005/8/layout/vList2"/>
    <dgm:cxn modelId="{FB1818DC-F769-AA44-8BF8-31DC82469FE3}" type="presParOf" srcId="{1B5DD1DF-D027-A140-8B89-B622999EFD04}" destId="{C6B752F2-021C-214D-B166-1B7798D2F056}" srcOrd="2" destOrd="0" presId="urn:microsoft.com/office/officeart/2005/8/layout/vList2"/>
  </dgm:cxnLst>
  <dgm:bg>
    <a:noFill/>
    <a:effectLst>
      <a:outerShdw blurRad="50800" dist="50800" dir="5400000" algn="ctr" rotWithShape="0">
        <a:srgbClr val="000000">
          <a:alpha val="3000"/>
        </a:srgbClr>
      </a:outerShdw>
    </a:effectLst>
  </dgm:bg>
  <dgm:whole>
    <a:ln>
      <a:noFill/>
    </a:ln>
  </dgm:whole>
  <dgm:extLst>
    <a:ext uri="http://schemas.microsoft.com/office/drawing/2008/diagram">
      <dsp:dataModelExt xmlns:dsp="http://schemas.microsoft.com/office/drawing/2008/diagram" relId="rId1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6E20D12-59B7-4CF3-9AC0-23BC19433FEB}"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pt-BR"/>
        </a:p>
      </dgm:t>
    </dgm:pt>
    <dgm:pt modelId="{D829BE28-2045-47D5-80A9-9B4B0918C8CA}">
      <dgm:prSet custT="1"/>
      <dgm:spPr>
        <a:gradFill rotWithShape="0">
          <a:gsLst>
            <a:gs pos="0">
              <a:schemeClr val="accent1">
                <a:hueOff val="0"/>
                <a:satOff val="0"/>
                <a:lumOff val="0"/>
                <a:tint val="62000"/>
                <a:hueMod val="94000"/>
                <a:satMod val="140000"/>
                <a:lumMod val="110000"/>
                <a:alpha val="47000"/>
              </a:schemeClr>
            </a:gs>
            <a:gs pos="100000">
              <a:schemeClr val="accent1">
                <a:hueOff val="0"/>
                <a:satOff val="0"/>
                <a:lumOff val="0"/>
                <a:alphaOff val="0"/>
                <a:tint val="84000"/>
                <a:satMod val="160000"/>
              </a:schemeClr>
            </a:gs>
          </a:gsLst>
        </a:gradFill>
      </dgm:spPr>
      <dgm:t>
        <a:bodyPr/>
        <a:lstStyle/>
        <a:p>
          <a:pPr algn="ctr"/>
          <a:r>
            <a:rPr lang="pt-BR" sz="2000" dirty="0">
              <a:latin typeface="+mj-lt"/>
            </a:rPr>
            <a:t>NEPOTISMO </a:t>
          </a:r>
        </a:p>
      </dgm:t>
    </dgm:pt>
    <dgm:pt modelId="{3B422A14-EFD5-4302-BD4F-0E0309E38EFD}" type="parTrans" cxnId="{EC42F18B-7854-4EBA-BD79-9D3434BB38B3}">
      <dgm:prSet/>
      <dgm:spPr/>
      <dgm:t>
        <a:bodyPr/>
        <a:lstStyle/>
        <a:p>
          <a:endParaRPr lang="pt-BR"/>
        </a:p>
      </dgm:t>
    </dgm:pt>
    <dgm:pt modelId="{94B5B593-9F96-4700-A4C6-1F7DB404CCB0}" type="sibTrans" cxnId="{EC42F18B-7854-4EBA-BD79-9D3434BB38B3}">
      <dgm:prSet/>
      <dgm:spPr/>
      <dgm:t>
        <a:bodyPr/>
        <a:lstStyle/>
        <a:p>
          <a:endParaRPr lang="pt-BR"/>
        </a:p>
      </dgm:t>
    </dgm:pt>
    <dgm:pt modelId="{5C33CE63-D65F-4939-9255-C0CAF359BA78}">
      <dgm:prSet custT="1"/>
      <dgm:spPr>
        <a:gradFill rotWithShape="0">
          <a:gsLst>
            <a:gs pos="0">
              <a:schemeClr val="accent1">
                <a:hueOff val="0"/>
                <a:satOff val="0"/>
                <a:lumOff val="0"/>
                <a:tint val="62000"/>
                <a:hueMod val="94000"/>
                <a:satMod val="140000"/>
                <a:lumMod val="110000"/>
                <a:alpha val="47000"/>
              </a:schemeClr>
            </a:gs>
            <a:gs pos="100000">
              <a:schemeClr val="accent1">
                <a:hueOff val="0"/>
                <a:satOff val="0"/>
                <a:lumOff val="0"/>
                <a:alphaOff val="0"/>
                <a:tint val="84000"/>
                <a:satMod val="160000"/>
              </a:schemeClr>
            </a:gs>
          </a:gsLst>
        </a:gradFill>
      </dgm:spPr>
      <dgm:t>
        <a:bodyPr/>
        <a:lstStyle/>
        <a:p>
          <a:r>
            <a:rPr lang="pt-BR" sz="1800" dirty="0"/>
            <a:t>CONFLITO DE INTERESSE</a:t>
          </a:r>
        </a:p>
      </dgm:t>
    </dgm:pt>
    <dgm:pt modelId="{F2F9DBFA-66B4-4D0E-BEB1-B36F14AA1348}" type="parTrans" cxnId="{E08084C2-D5BD-4485-958F-7D6858C01C30}">
      <dgm:prSet/>
      <dgm:spPr/>
      <dgm:t>
        <a:bodyPr/>
        <a:lstStyle/>
        <a:p>
          <a:endParaRPr lang="pt-BR"/>
        </a:p>
      </dgm:t>
    </dgm:pt>
    <dgm:pt modelId="{2CE18687-C265-4E53-82A8-D8B3F1E30BDD}" type="sibTrans" cxnId="{E08084C2-D5BD-4485-958F-7D6858C01C30}">
      <dgm:prSet/>
      <dgm:spPr/>
      <dgm:t>
        <a:bodyPr/>
        <a:lstStyle/>
        <a:p>
          <a:endParaRPr lang="pt-BR"/>
        </a:p>
      </dgm:t>
    </dgm:pt>
    <dgm:pt modelId="{E5BF0440-40E3-43E0-AEB5-2D4DCD709CFD}">
      <dgm:prSet custT="1"/>
      <dgm:spPr>
        <a:gradFill rotWithShape="0">
          <a:gsLst>
            <a:gs pos="0">
              <a:schemeClr val="accent1">
                <a:hueOff val="0"/>
                <a:satOff val="0"/>
                <a:lumOff val="0"/>
                <a:tint val="62000"/>
                <a:hueMod val="94000"/>
                <a:satMod val="140000"/>
                <a:lumMod val="110000"/>
                <a:alpha val="47000"/>
              </a:schemeClr>
            </a:gs>
            <a:gs pos="100000">
              <a:schemeClr val="accent1">
                <a:hueOff val="0"/>
                <a:satOff val="0"/>
                <a:lumOff val="0"/>
                <a:alphaOff val="0"/>
                <a:tint val="84000"/>
                <a:satMod val="160000"/>
              </a:schemeClr>
            </a:gs>
          </a:gsLst>
        </a:gradFill>
      </dgm:spPr>
      <dgm:t>
        <a:bodyPr/>
        <a:lstStyle/>
        <a:p>
          <a:pPr algn="ctr"/>
          <a:r>
            <a:rPr lang="pt-BR" sz="1800" dirty="0"/>
            <a:t>DANO AO ERÁRIO</a:t>
          </a:r>
        </a:p>
      </dgm:t>
    </dgm:pt>
    <dgm:pt modelId="{11B7C05B-93D2-442B-ABFF-76EF2FB8C133}" type="parTrans" cxnId="{AD371C04-5038-46D9-9226-D30E77D6CB2A}">
      <dgm:prSet/>
      <dgm:spPr/>
      <dgm:t>
        <a:bodyPr/>
        <a:lstStyle/>
        <a:p>
          <a:endParaRPr lang="pt-BR"/>
        </a:p>
      </dgm:t>
    </dgm:pt>
    <dgm:pt modelId="{DDA47518-5200-4D13-8F75-A96696C0A00B}" type="sibTrans" cxnId="{AD371C04-5038-46D9-9226-D30E77D6CB2A}">
      <dgm:prSet/>
      <dgm:spPr/>
      <dgm:t>
        <a:bodyPr/>
        <a:lstStyle/>
        <a:p>
          <a:endParaRPr lang="pt-BR"/>
        </a:p>
      </dgm:t>
    </dgm:pt>
    <dgm:pt modelId="{8808ADD1-19FE-4E0E-946C-C694CD49C238}">
      <dgm:prSet custT="1"/>
      <dgm:spPr>
        <a:gradFill rotWithShape="0">
          <a:gsLst>
            <a:gs pos="0">
              <a:schemeClr val="accent1">
                <a:hueOff val="0"/>
                <a:satOff val="0"/>
                <a:lumOff val="0"/>
                <a:tint val="62000"/>
                <a:hueMod val="94000"/>
                <a:satMod val="140000"/>
                <a:lumMod val="110000"/>
                <a:alpha val="47000"/>
              </a:schemeClr>
            </a:gs>
            <a:gs pos="100000">
              <a:schemeClr val="accent1">
                <a:hueOff val="0"/>
                <a:satOff val="0"/>
                <a:lumOff val="0"/>
                <a:alphaOff val="0"/>
                <a:tint val="84000"/>
                <a:satMod val="160000"/>
              </a:schemeClr>
            </a:gs>
          </a:gsLst>
        </a:gradFill>
      </dgm:spPr>
      <dgm:t>
        <a:bodyPr/>
        <a:lstStyle/>
        <a:p>
          <a:pPr algn="ctr"/>
          <a:r>
            <a:rPr lang="pt-BR" sz="1800" dirty="0"/>
            <a:t>IMPROBIDADE</a:t>
          </a:r>
        </a:p>
      </dgm:t>
    </dgm:pt>
    <dgm:pt modelId="{EC707602-FA8A-4FAC-BC9F-6796C2EAFF25}" type="parTrans" cxnId="{B1DBC83C-9908-46AF-A961-BB65D862ABC5}">
      <dgm:prSet/>
      <dgm:spPr/>
      <dgm:t>
        <a:bodyPr/>
        <a:lstStyle/>
        <a:p>
          <a:endParaRPr lang="pt-BR"/>
        </a:p>
      </dgm:t>
    </dgm:pt>
    <dgm:pt modelId="{FCCB9E66-7C7D-41C1-88F4-AF588CFDCB8E}" type="sibTrans" cxnId="{B1DBC83C-9908-46AF-A961-BB65D862ABC5}">
      <dgm:prSet/>
      <dgm:spPr/>
      <dgm:t>
        <a:bodyPr/>
        <a:lstStyle/>
        <a:p>
          <a:endParaRPr lang="pt-BR"/>
        </a:p>
      </dgm:t>
    </dgm:pt>
    <dgm:pt modelId="{1B5DD1DF-D027-A140-8B89-B622999EFD04}" type="pres">
      <dgm:prSet presAssocID="{56E20D12-59B7-4CF3-9AC0-23BC19433FEB}" presName="linear" presStyleCnt="0">
        <dgm:presLayoutVars>
          <dgm:animLvl val="lvl"/>
          <dgm:resizeHandles val="exact"/>
        </dgm:presLayoutVars>
      </dgm:prSet>
      <dgm:spPr/>
      <dgm:t>
        <a:bodyPr/>
        <a:lstStyle/>
        <a:p>
          <a:endParaRPr lang="pt-BR"/>
        </a:p>
      </dgm:t>
    </dgm:pt>
    <dgm:pt modelId="{55537143-618C-3045-BD73-126A859ACC7E}" type="pres">
      <dgm:prSet presAssocID="{D829BE28-2045-47D5-80A9-9B4B0918C8CA}" presName="parentText" presStyleLbl="node1" presStyleIdx="0" presStyleCnt="4" custLinFactNeighborX="-14451" custLinFactNeighborY="-13147">
        <dgm:presLayoutVars>
          <dgm:chMax val="0"/>
          <dgm:bulletEnabled val="1"/>
        </dgm:presLayoutVars>
      </dgm:prSet>
      <dgm:spPr/>
      <dgm:t>
        <a:bodyPr/>
        <a:lstStyle/>
        <a:p>
          <a:endParaRPr lang="pt-BR"/>
        </a:p>
      </dgm:t>
    </dgm:pt>
    <dgm:pt modelId="{96FB8E1B-373B-334E-8B25-9163AB46F001}" type="pres">
      <dgm:prSet presAssocID="{94B5B593-9F96-4700-A4C6-1F7DB404CCB0}" presName="spacer" presStyleCnt="0"/>
      <dgm:spPr/>
    </dgm:pt>
    <dgm:pt modelId="{C6B752F2-021C-214D-B166-1B7798D2F056}" type="pres">
      <dgm:prSet presAssocID="{5C33CE63-D65F-4939-9255-C0CAF359BA78}" presName="parentText" presStyleLbl="node1" presStyleIdx="1" presStyleCnt="4">
        <dgm:presLayoutVars>
          <dgm:chMax val="0"/>
          <dgm:bulletEnabled val="1"/>
        </dgm:presLayoutVars>
      </dgm:prSet>
      <dgm:spPr/>
      <dgm:t>
        <a:bodyPr/>
        <a:lstStyle/>
        <a:p>
          <a:endParaRPr lang="pt-BR"/>
        </a:p>
      </dgm:t>
    </dgm:pt>
    <dgm:pt modelId="{0C9D08D1-C306-1E47-A963-E11151118796}" type="pres">
      <dgm:prSet presAssocID="{2CE18687-C265-4E53-82A8-D8B3F1E30BDD}" presName="spacer" presStyleCnt="0"/>
      <dgm:spPr/>
    </dgm:pt>
    <dgm:pt modelId="{376C1074-69EA-2B41-BEA7-2FDD1489ABBA}" type="pres">
      <dgm:prSet presAssocID="{E5BF0440-40E3-43E0-AEB5-2D4DCD709CFD}" presName="parentText" presStyleLbl="node1" presStyleIdx="2" presStyleCnt="4">
        <dgm:presLayoutVars>
          <dgm:chMax val="0"/>
          <dgm:bulletEnabled val="1"/>
        </dgm:presLayoutVars>
      </dgm:prSet>
      <dgm:spPr/>
      <dgm:t>
        <a:bodyPr/>
        <a:lstStyle/>
        <a:p>
          <a:endParaRPr lang="pt-BR"/>
        </a:p>
      </dgm:t>
    </dgm:pt>
    <dgm:pt modelId="{963E354D-871E-914F-92AA-8ADD523BECFF}" type="pres">
      <dgm:prSet presAssocID="{DDA47518-5200-4D13-8F75-A96696C0A00B}" presName="spacer" presStyleCnt="0"/>
      <dgm:spPr/>
    </dgm:pt>
    <dgm:pt modelId="{10CC94B4-3588-E04F-8C4A-FA771574343A}" type="pres">
      <dgm:prSet presAssocID="{8808ADD1-19FE-4E0E-946C-C694CD49C238}" presName="parentText" presStyleLbl="node1" presStyleIdx="3" presStyleCnt="4">
        <dgm:presLayoutVars>
          <dgm:chMax val="0"/>
          <dgm:bulletEnabled val="1"/>
        </dgm:presLayoutVars>
      </dgm:prSet>
      <dgm:spPr/>
      <dgm:t>
        <a:bodyPr/>
        <a:lstStyle/>
        <a:p>
          <a:endParaRPr lang="pt-BR"/>
        </a:p>
      </dgm:t>
    </dgm:pt>
  </dgm:ptLst>
  <dgm:cxnLst>
    <dgm:cxn modelId="{AD371C04-5038-46D9-9226-D30E77D6CB2A}" srcId="{56E20D12-59B7-4CF3-9AC0-23BC19433FEB}" destId="{E5BF0440-40E3-43E0-AEB5-2D4DCD709CFD}" srcOrd="2" destOrd="0" parTransId="{11B7C05B-93D2-442B-ABFF-76EF2FB8C133}" sibTransId="{DDA47518-5200-4D13-8F75-A96696C0A00B}"/>
    <dgm:cxn modelId="{39ED7089-246D-9A43-8E2D-7955085EE311}" type="presOf" srcId="{5C33CE63-D65F-4939-9255-C0CAF359BA78}" destId="{C6B752F2-021C-214D-B166-1B7798D2F056}" srcOrd="0" destOrd="0" presId="urn:microsoft.com/office/officeart/2005/8/layout/vList2"/>
    <dgm:cxn modelId="{B1DBC83C-9908-46AF-A961-BB65D862ABC5}" srcId="{56E20D12-59B7-4CF3-9AC0-23BC19433FEB}" destId="{8808ADD1-19FE-4E0E-946C-C694CD49C238}" srcOrd="3" destOrd="0" parTransId="{EC707602-FA8A-4FAC-BC9F-6796C2EAFF25}" sibTransId="{FCCB9E66-7C7D-41C1-88F4-AF588CFDCB8E}"/>
    <dgm:cxn modelId="{76BC53BD-ABFE-BA4C-B625-1C4EF449D2BD}" type="presOf" srcId="{D829BE28-2045-47D5-80A9-9B4B0918C8CA}" destId="{55537143-618C-3045-BD73-126A859ACC7E}" srcOrd="0" destOrd="0" presId="urn:microsoft.com/office/officeart/2005/8/layout/vList2"/>
    <dgm:cxn modelId="{E08084C2-D5BD-4485-958F-7D6858C01C30}" srcId="{56E20D12-59B7-4CF3-9AC0-23BC19433FEB}" destId="{5C33CE63-D65F-4939-9255-C0CAF359BA78}" srcOrd="1" destOrd="0" parTransId="{F2F9DBFA-66B4-4D0E-BEB1-B36F14AA1348}" sibTransId="{2CE18687-C265-4E53-82A8-D8B3F1E30BDD}"/>
    <dgm:cxn modelId="{07101E9B-EE05-904F-A3F3-F73B2920E6A4}" type="presOf" srcId="{E5BF0440-40E3-43E0-AEB5-2D4DCD709CFD}" destId="{376C1074-69EA-2B41-BEA7-2FDD1489ABBA}" srcOrd="0" destOrd="0" presId="urn:microsoft.com/office/officeart/2005/8/layout/vList2"/>
    <dgm:cxn modelId="{EC42F18B-7854-4EBA-BD79-9D3434BB38B3}" srcId="{56E20D12-59B7-4CF3-9AC0-23BC19433FEB}" destId="{D829BE28-2045-47D5-80A9-9B4B0918C8CA}" srcOrd="0" destOrd="0" parTransId="{3B422A14-EFD5-4302-BD4F-0E0309E38EFD}" sibTransId="{94B5B593-9F96-4700-A4C6-1F7DB404CCB0}"/>
    <dgm:cxn modelId="{230ACD65-1431-BA41-A65E-4A823765B7E1}" type="presOf" srcId="{56E20D12-59B7-4CF3-9AC0-23BC19433FEB}" destId="{1B5DD1DF-D027-A140-8B89-B622999EFD04}" srcOrd="0" destOrd="0" presId="urn:microsoft.com/office/officeart/2005/8/layout/vList2"/>
    <dgm:cxn modelId="{4E3D7793-3310-2148-A26A-F958BEF6E687}" type="presOf" srcId="{8808ADD1-19FE-4E0E-946C-C694CD49C238}" destId="{10CC94B4-3588-E04F-8C4A-FA771574343A}" srcOrd="0" destOrd="0" presId="urn:microsoft.com/office/officeart/2005/8/layout/vList2"/>
    <dgm:cxn modelId="{A3FAEBFB-51D3-B449-83A6-904D1387F841}" type="presParOf" srcId="{1B5DD1DF-D027-A140-8B89-B622999EFD04}" destId="{55537143-618C-3045-BD73-126A859ACC7E}" srcOrd="0" destOrd="0" presId="urn:microsoft.com/office/officeart/2005/8/layout/vList2"/>
    <dgm:cxn modelId="{17ADFF1C-8FF4-C14D-9E08-B92ACF63A57D}" type="presParOf" srcId="{1B5DD1DF-D027-A140-8B89-B622999EFD04}" destId="{96FB8E1B-373B-334E-8B25-9163AB46F001}" srcOrd="1" destOrd="0" presId="urn:microsoft.com/office/officeart/2005/8/layout/vList2"/>
    <dgm:cxn modelId="{FB1818DC-F769-AA44-8BF8-31DC82469FE3}" type="presParOf" srcId="{1B5DD1DF-D027-A140-8B89-B622999EFD04}" destId="{C6B752F2-021C-214D-B166-1B7798D2F056}" srcOrd="2" destOrd="0" presId="urn:microsoft.com/office/officeart/2005/8/layout/vList2"/>
    <dgm:cxn modelId="{33F76EC8-0CFC-824A-B603-4DC4F53EBC88}" type="presParOf" srcId="{1B5DD1DF-D027-A140-8B89-B622999EFD04}" destId="{0C9D08D1-C306-1E47-A963-E11151118796}" srcOrd="3" destOrd="0" presId="urn:microsoft.com/office/officeart/2005/8/layout/vList2"/>
    <dgm:cxn modelId="{6D7993B9-ABB8-624D-95EC-075F9FA25A7F}" type="presParOf" srcId="{1B5DD1DF-D027-A140-8B89-B622999EFD04}" destId="{376C1074-69EA-2B41-BEA7-2FDD1489ABBA}" srcOrd="4" destOrd="0" presId="urn:microsoft.com/office/officeart/2005/8/layout/vList2"/>
    <dgm:cxn modelId="{AB1661EB-9FE3-2E4A-A750-4AF825ED5AE4}" type="presParOf" srcId="{1B5DD1DF-D027-A140-8B89-B622999EFD04}" destId="{963E354D-871E-914F-92AA-8ADD523BECFF}" srcOrd="5" destOrd="0" presId="urn:microsoft.com/office/officeart/2005/8/layout/vList2"/>
    <dgm:cxn modelId="{8DD33DF8-64D1-6C44-8709-67BCC414DAA3}" type="presParOf" srcId="{1B5DD1DF-D027-A140-8B89-B622999EFD04}" destId="{10CC94B4-3588-E04F-8C4A-FA771574343A}" srcOrd="6" destOrd="0" presId="urn:microsoft.com/office/officeart/2005/8/layout/vList2"/>
  </dgm:cxnLst>
  <dgm:bg>
    <a:noFill/>
    <a:effectLst>
      <a:outerShdw blurRad="50800" dist="50800" dir="5400000" algn="ctr" rotWithShape="0">
        <a:srgbClr val="000000">
          <a:alpha val="3000"/>
        </a:srgbClr>
      </a:outerShdw>
    </a:effectLst>
  </dgm:bg>
  <dgm:whole>
    <a:ln>
      <a:noFill/>
    </a:ln>
  </dgm:whole>
  <dgm:extLst>
    <a:ext uri="http://schemas.microsoft.com/office/drawing/2008/diagram">
      <dsp:dataModelExt xmlns:dsp="http://schemas.microsoft.com/office/drawing/2008/diagram" relId="rId2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6C6D7F6-CD16-46B0-A5D1-3B7F14B2FA37}"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01FA0581-8D3C-440A-B54F-A378F2DB3331}">
      <dgm:prSet/>
      <dgm:spPr/>
      <dgm:t>
        <a:bodyPr/>
        <a:lstStyle/>
        <a:p>
          <a:r>
            <a:rPr lang="pt-BR" b="0" i="0" dirty="0">
              <a:solidFill>
                <a:schemeClr val="bg1"/>
              </a:solidFill>
            </a:rPr>
            <a:t>Revelar fato ou circunstância de que tem ciência em razão das atribuições e que deva permanecer em segredo, propiciando beneficiamento por informação privilegiada ou colocando em risco a segurança da sociedade e do Estado </a:t>
          </a:r>
          <a:r>
            <a:rPr lang="pt-BR" b="1" i="0" dirty="0">
              <a:solidFill>
                <a:schemeClr val="bg1"/>
              </a:solidFill>
            </a:rPr>
            <a:t>(CONFLITO DE INTERESSES) – </a:t>
          </a:r>
          <a:r>
            <a:rPr lang="pt-BR" b="1" i="0" dirty="0" err="1">
              <a:solidFill>
                <a:schemeClr val="bg1"/>
              </a:solidFill>
            </a:rPr>
            <a:t>art</a:t>
          </a:r>
          <a:r>
            <a:rPr lang="pt-BR" b="1" i="0" dirty="0">
              <a:solidFill>
                <a:schemeClr val="bg1"/>
              </a:solidFill>
            </a:rPr>
            <a:t> 116 - VIII - guardar sigilo sobre assunto da repartição;</a:t>
          </a:r>
          <a:endParaRPr lang="en-US" dirty="0">
            <a:solidFill>
              <a:schemeClr val="bg1"/>
            </a:solidFill>
          </a:endParaRPr>
        </a:p>
      </dgm:t>
    </dgm:pt>
    <dgm:pt modelId="{5753B401-E948-4777-A433-49B40719F7A1}" type="parTrans" cxnId="{E52C415E-C125-43A6-B605-D61CDEB83376}">
      <dgm:prSet/>
      <dgm:spPr/>
      <dgm:t>
        <a:bodyPr/>
        <a:lstStyle/>
        <a:p>
          <a:endParaRPr lang="en-US"/>
        </a:p>
      </dgm:t>
    </dgm:pt>
    <dgm:pt modelId="{4BB63CE9-A8E2-4E2C-B920-728A44FE9404}" type="sibTrans" cxnId="{E52C415E-C125-43A6-B605-D61CDEB83376}">
      <dgm:prSet/>
      <dgm:spPr/>
      <dgm:t>
        <a:bodyPr/>
        <a:lstStyle/>
        <a:p>
          <a:endParaRPr lang="en-US"/>
        </a:p>
      </dgm:t>
    </dgm:pt>
    <dgm:pt modelId="{26E05830-3015-4E5E-98A9-A0B873B9D38B}">
      <dgm:prSet custT="1"/>
      <dgm:spPr>
        <a:solidFill>
          <a:schemeClr val="accent5">
            <a:lumMod val="20000"/>
            <a:lumOff val="80000"/>
          </a:schemeClr>
        </a:solidFill>
      </dgm:spPr>
      <dgm:t>
        <a:bodyPr/>
        <a:lstStyle/>
        <a:p>
          <a:r>
            <a:rPr lang="pt-BR" sz="1400" b="0" i="0" kern="1200" dirty="0">
              <a:solidFill>
                <a:schemeClr val="bg1"/>
              </a:solidFill>
            </a:rPr>
            <a:t>Aceitar emprego, comissão ou exercer atividade de consultoria ou assessoramento para pessoa física ou jurídica que tenha interesse suscetível de ser atingido ou amparado por ação ou omissão decorrente das atribuições do agente </a:t>
          </a:r>
          <a:r>
            <a:rPr lang="pt-BR" sz="1400" b="0" i="0" kern="1200" dirty="0">
              <a:solidFill>
                <a:schemeClr val="bg1"/>
              </a:solidFill>
              <a:latin typeface="Century Gothic" panose="020B0502020202020204"/>
              <a:ea typeface="+mn-ea"/>
              <a:cs typeface="+mn-cs"/>
            </a:rPr>
            <a:t>público</a:t>
          </a:r>
          <a:r>
            <a:rPr lang="pt-BR" sz="1400" b="0" i="0" kern="1200" dirty="0">
              <a:solidFill>
                <a:schemeClr val="bg1"/>
              </a:solidFill>
            </a:rPr>
            <a:t>, durante a atividade </a:t>
          </a:r>
          <a:r>
            <a:rPr lang="pt-BR" sz="1400" b="1" i="0" kern="1200" dirty="0">
              <a:solidFill>
                <a:schemeClr val="bg1"/>
              </a:solidFill>
            </a:rPr>
            <a:t>(CONFLITO DE INTERESSES) - X - participar de gerência ou administração de sociedade privada, personificada ou não personificada, exercer o comércio, exceto na qualidade de acionista, cotista ou comanditário; XVIII - exercer quaisquer atividades que sejam incompatíveis com o exercício do cargo ou função e com o horário de trabalho;</a:t>
          </a:r>
          <a:endParaRPr lang="en-US" sz="1400" kern="1200" dirty="0">
            <a:solidFill>
              <a:schemeClr val="bg1"/>
            </a:solidFill>
          </a:endParaRPr>
        </a:p>
      </dgm:t>
    </dgm:pt>
    <dgm:pt modelId="{0476C62A-1424-402D-834C-6BCAA105115A}" type="parTrans" cxnId="{A16415D8-3480-484E-BA3F-6D152DFB4B56}">
      <dgm:prSet/>
      <dgm:spPr/>
      <dgm:t>
        <a:bodyPr/>
        <a:lstStyle/>
        <a:p>
          <a:endParaRPr lang="en-US"/>
        </a:p>
      </dgm:t>
    </dgm:pt>
    <dgm:pt modelId="{F467F270-0011-4D47-8CA7-7ADE36288870}" type="sibTrans" cxnId="{A16415D8-3480-484E-BA3F-6D152DFB4B56}">
      <dgm:prSet/>
      <dgm:spPr/>
      <dgm:t>
        <a:bodyPr/>
        <a:lstStyle/>
        <a:p>
          <a:endParaRPr lang="en-US"/>
        </a:p>
      </dgm:t>
    </dgm:pt>
    <dgm:pt modelId="{16593A48-092A-4509-A601-DC075C963A38}">
      <dgm:prSet/>
      <dgm:spPr>
        <a:solidFill>
          <a:schemeClr val="accent5">
            <a:lumMod val="20000"/>
            <a:lumOff val="80000"/>
          </a:schemeClr>
        </a:solidFill>
      </dgm:spPr>
      <dgm:t>
        <a:bodyPr/>
        <a:lstStyle/>
        <a:p>
          <a:r>
            <a:rPr lang="pt-BR" b="0" i="0" dirty="0">
              <a:solidFill>
                <a:schemeClr val="bg1"/>
              </a:solidFill>
            </a:rPr>
            <a:t>Nomear cônjuge, companheiro ou parente em linha reta, colateral ou por afinidade, até o terceiro grau, inclusive, da autoridade nomeante ou de servidor da mesma pessoa jurídica investido em cargo de direção, chefia ou assessoramento, para o exercício de cargo em comissão ou de confiança ou, ainda, de função gratificada na administração pública direta e indireta em qualquer dos Poderes da União, dos Estados, do Distrito Federal e dos Municípios, compreendido o ajuste mediante designações recíprocas;  </a:t>
          </a:r>
          <a:r>
            <a:rPr lang="pt-BR" b="1" i="0" dirty="0">
              <a:solidFill>
                <a:schemeClr val="bg1"/>
              </a:solidFill>
            </a:rPr>
            <a:t>(NEPOTISMO) – </a:t>
          </a:r>
          <a:r>
            <a:rPr lang="pt-BR" b="1" i="0" dirty="0" err="1">
              <a:solidFill>
                <a:schemeClr val="bg1"/>
              </a:solidFill>
            </a:rPr>
            <a:t>art</a:t>
          </a:r>
          <a:r>
            <a:rPr lang="pt-BR" b="1" i="0" dirty="0">
              <a:solidFill>
                <a:schemeClr val="bg1"/>
              </a:solidFill>
            </a:rPr>
            <a:t> 117 - VIII - manter sob sua chefia imediata, em cargo ou função de confiança, cônjuge, companheiro ou parente até o segundo grau civil;</a:t>
          </a:r>
          <a:endParaRPr lang="en-US" dirty="0">
            <a:solidFill>
              <a:schemeClr val="bg1"/>
            </a:solidFill>
          </a:endParaRPr>
        </a:p>
      </dgm:t>
    </dgm:pt>
    <dgm:pt modelId="{5D130850-1E31-4EBE-9D76-DF482714CB3F}" type="parTrans" cxnId="{5A8ED101-7F7E-488B-9DBB-E0AAD8B17495}">
      <dgm:prSet/>
      <dgm:spPr/>
      <dgm:t>
        <a:bodyPr/>
        <a:lstStyle/>
        <a:p>
          <a:endParaRPr lang="en-US"/>
        </a:p>
      </dgm:t>
    </dgm:pt>
    <dgm:pt modelId="{B320381E-9646-4A03-B2E5-6060FC7CE453}" type="sibTrans" cxnId="{5A8ED101-7F7E-488B-9DBB-E0AAD8B17495}">
      <dgm:prSet/>
      <dgm:spPr/>
      <dgm:t>
        <a:bodyPr/>
        <a:lstStyle/>
        <a:p>
          <a:endParaRPr lang="en-US"/>
        </a:p>
      </dgm:t>
    </dgm:pt>
    <dgm:pt modelId="{74EF86D7-4BAA-45F2-8942-741514AFA7F0}" type="pres">
      <dgm:prSet presAssocID="{B6C6D7F6-CD16-46B0-A5D1-3B7F14B2FA37}" presName="root" presStyleCnt="0">
        <dgm:presLayoutVars>
          <dgm:dir/>
          <dgm:resizeHandles val="exact"/>
        </dgm:presLayoutVars>
      </dgm:prSet>
      <dgm:spPr/>
      <dgm:t>
        <a:bodyPr/>
        <a:lstStyle/>
        <a:p>
          <a:endParaRPr lang="pt-BR"/>
        </a:p>
      </dgm:t>
    </dgm:pt>
    <dgm:pt modelId="{BA98553B-B7C7-4D64-A659-3680E2DB3DFB}" type="pres">
      <dgm:prSet presAssocID="{01FA0581-8D3C-440A-B54F-A378F2DB3331}" presName="compNode" presStyleCnt="0"/>
      <dgm:spPr/>
    </dgm:pt>
    <dgm:pt modelId="{BA0C50B5-B957-447E-94BE-DE283ABF3CB9}" type="pres">
      <dgm:prSet presAssocID="{01FA0581-8D3C-440A-B54F-A378F2DB3331}" presName="bgRect" presStyleLbl="bgShp" presStyleIdx="0" presStyleCnt="3"/>
      <dgm:spPr>
        <a:solidFill>
          <a:schemeClr val="accent5">
            <a:lumMod val="20000"/>
            <a:lumOff val="80000"/>
          </a:schemeClr>
        </a:solidFill>
        <a:effectLst>
          <a:outerShdw blurRad="50800" dist="38100" dir="2700000" algn="tl" rotWithShape="0">
            <a:prstClr val="black">
              <a:alpha val="40000"/>
            </a:prstClr>
          </a:outerShdw>
        </a:effectLst>
      </dgm:spPr>
    </dgm:pt>
    <dgm:pt modelId="{BAD13CA4-67A3-46B7-8CD6-1BA7A7C5259E}" type="pres">
      <dgm:prSet presAssocID="{01FA0581-8D3C-440A-B54F-A378F2DB3331}"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a:ln>
          <a:noFill/>
        </a:ln>
      </dgm:spPr>
      <dgm:extLst>
        <a:ext uri="{E40237B7-FDA0-4F09-8148-C483321AD2D9}">
          <dgm14:cNvPr xmlns:dgm14="http://schemas.microsoft.com/office/drawing/2010/diagram" id="0" name="" descr="Chat"/>
        </a:ext>
      </dgm:extLst>
    </dgm:pt>
    <dgm:pt modelId="{4BBF14CD-9B5E-436F-9527-080B3881A5E3}" type="pres">
      <dgm:prSet presAssocID="{01FA0581-8D3C-440A-B54F-A378F2DB3331}" presName="spaceRect" presStyleCnt="0"/>
      <dgm:spPr/>
    </dgm:pt>
    <dgm:pt modelId="{D328B5CC-61E7-4A96-922D-C3B00058F459}" type="pres">
      <dgm:prSet presAssocID="{01FA0581-8D3C-440A-B54F-A378F2DB3331}" presName="parTx" presStyleLbl="revTx" presStyleIdx="0" presStyleCnt="3">
        <dgm:presLayoutVars>
          <dgm:chMax val="0"/>
          <dgm:chPref val="0"/>
        </dgm:presLayoutVars>
      </dgm:prSet>
      <dgm:spPr/>
      <dgm:t>
        <a:bodyPr/>
        <a:lstStyle/>
        <a:p>
          <a:endParaRPr lang="pt-BR"/>
        </a:p>
      </dgm:t>
    </dgm:pt>
    <dgm:pt modelId="{6BEB2FD8-B3AF-4010-8558-9CB3D93FFE25}" type="pres">
      <dgm:prSet presAssocID="{4BB63CE9-A8E2-4E2C-B920-728A44FE9404}" presName="sibTrans" presStyleCnt="0"/>
      <dgm:spPr/>
    </dgm:pt>
    <dgm:pt modelId="{A6E58727-DCF6-4F41-9522-ADD89718B477}" type="pres">
      <dgm:prSet presAssocID="{26E05830-3015-4E5E-98A9-A0B873B9D38B}" presName="compNode" presStyleCnt="0"/>
      <dgm:spPr/>
    </dgm:pt>
    <dgm:pt modelId="{91C4485A-070F-451B-953B-3986715CD2A0}" type="pres">
      <dgm:prSet presAssocID="{26E05830-3015-4E5E-98A9-A0B873B9D38B}" presName="bgRect" presStyleLbl="bgShp" presStyleIdx="1" presStyleCnt="3"/>
      <dgm:spPr>
        <a:solidFill>
          <a:schemeClr val="accent5">
            <a:lumMod val="20000"/>
            <a:lumOff val="80000"/>
          </a:schemeClr>
        </a:solidFill>
        <a:effectLst>
          <a:outerShdw blurRad="50800" dist="38100" dir="2700000" algn="tl" rotWithShape="0">
            <a:prstClr val="black">
              <a:alpha val="40000"/>
            </a:prstClr>
          </a:outerShdw>
        </a:effectLst>
      </dgm:spPr>
    </dgm:pt>
    <dgm:pt modelId="{DC1E5573-5299-467D-AC14-EF0EDCD6D614}" type="pres">
      <dgm:prSet presAssocID="{26E05830-3015-4E5E-98A9-A0B873B9D38B}"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a:blipFill>
        <a:ln>
          <a:noFill/>
        </a:ln>
      </dgm:spPr>
      <dgm:extLst>
        <a:ext uri="{E40237B7-FDA0-4F09-8148-C483321AD2D9}">
          <dgm14:cNvPr xmlns:dgm14="http://schemas.microsoft.com/office/drawing/2010/diagram" id="0" name="" descr="Checkmark"/>
        </a:ext>
      </dgm:extLst>
    </dgm:pt>
    <dgm:pt modelId="{35F8B627-7434-4538-98E3-F580CA150FDF}" type="pres">
      <dgm:prSet presAssocID="{26E05830-3015-4E5E-98A9-A0B873B9D38B}" presName="spaceRect" presStyleCnt="0"/>
      <dgm:spPr/>
    </dgm:pt>
    <dgm:pt modelId="{218B425B-3311-4344-943F-22CB0A281DEE}" type="pres">
      <dgm:prSet presAssocID="{26E05830-3015-4E5E-98A9-A0B873B9D38B}" presName="parTx" presStyleLbl="revTx" presStyleIdx="1" presStyleCnt="3">
        <dgm:presLayoutVars>
          <dgm:chMax val="0"/>
          <dgm:chPref val="0"/>
        </dgm:presLayoutVars>
      </dgm:prSet>
      <dgm:spPr/>
      <dgm:t>
        <a:bodyPr/>
        <a:lstStyle/>
        <a:p>
          <a:endParaRPr lang="pt-BR"/>
        </a:p>
      </dgm:t>
    </dgm:pt>
    <dgm:pt modelId="{3706E2D4-1BDD-4287-877C-E38980F7FA69}" type="pres">
      <dgm:prSet presAssocID="{F467F270-0011-4D47-8CA7-7ADE36288870}" presName="sibTrans" presStyleCnt="0"/>
      <dgm:spPr/>
    </dgm:pt>
    <dgm:pt modelId="{85B68597-238F-4017-BA72-5BA7D99074A6}" type="pres">
      <dgm:prSet presAssocID="{16593A48-092A-4509-A601-DC075C963A38}" presName="compNode" presStyleCnt="0"/>
      <dgm:spPr/>
    </dgm:pt>
    <dgm:pt modelId="{4967E3C5-70CB-4C85-A6D4-1D320B41C906}" type="pres">
      <dgm:prSet presAssocID="{16593A48-092A-4509-A601-DC075C963A38}" presName="bgRect" presStyleLbl="bgShp" presStyleIdx="2" presStyleCnt="3"/>
      <dgm:spPr>
        <a:solidFill>
          <a:schemeClr val="accent5">
            <a:lumMod val="20000"/>
            <a:lumOff val="80000"/>
          </a:schemeClr>
        </a:solidFill>
        <a:effectLst>
          <a:outerShdw blurRad="50800" dist="38100" dir="2700000" algn="tl" rotWithShape="0">
            <a:prstClr val="black">
              <a:alpha val="40000"/>
            </a:prstClr>
          </a:outerShdw>
        </a:effectLst>
      </dgm:spPr>
    </dgm:pt>
    <dgm:pt modelId="{B4F6DC13-803B-4914-BE1C-0EAB11FB0F34}" type="pres">
      <dgm:prSet presAssocID="{16593A48-092A-4509-A601-DC075C963A38}"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a:blipFill>
        <a:ln>
          <a:noFill/>
        </a:ln>
      </dgm:spPr>
      <dgm:extLst>
        <a:ext uri="{E40237B7-FDA0-4F09-8148-C483321AD2D9}">
          <dgm14:cNvPr xmlns:dgm14="http://schemas.microsoft.com/office/drawing/2010/diagram" id="0" name="" descr="Irritant"/>
        </a:ext>
      </dgm:extLst>
    </dgm:pt>
    <dgm:pt modelId="{E7B8EDD6-5095-4350-9065-9FAE75E8E1E8}" type="pres">
      <dgm:prSet presAssocID="{16593A48-092A-4509-A601-DC075C963A38}" presName="spaceRect" presStyleCnt="0"/>
      <dgm:spPr/>
    </dgm:pt>
    <dgm:pt modelId="{7724FE4F-947B-4E0D-84E7-A3F7140B50A2}" type="pres">
      <dgm:prSet presAssocID="{16593A48-092A-4509-A601-DC075C963A38}" presName="parTx" presStyleLbl="revTx" presStyleIdx="2" presStyleCnt="3">
        <dgm:presLayoutVars>
          <dgm:chMax val="0"/>
          <dgm:chPref val="0"/>
        </dgm:presLayoutVars>
      </dgm:prSet>
      <dgm:spPr/>
      <dgm:t>
        <a:bodyPr/>
        <a:lstStyle/>
        <a:p>
          <a:endParaRPr lang="pt-BR"/>
        </a:p>
      </dgm:t>
    </dgm:pt>
  </dgm:ptLst>
  <dgm:cxnLst>
    <dgm:cxn modelId="{F3BB297C-B86E-48FD-8FC1-5BA923D1B0E4}" type="presOf" srcId="{16593A48-092A-4509-A601-DC075C963A38}" destId="{7724FE4F-947B-4E0D-84E7-A3F7140B50A2}" srcOrd="0" destOrd="0" presId="urn:microsoft.com/office/officeart/2018/2/layout/IconVerticalSolidList"/>
    <dgm:cxn modelId="{A16415D8-3480-484E-BA3F-6D152DFB4B56}" srcId="{B6C6D7F6-CD16-46B0-A5D1-3B7F14B2FA37}" destId="{26E05830-3015-4E5E-98A9-A0B873B9D38B}" srcOrd="1" destOrd="0" parTransId="{0476C62A-1424-402D-834C-6BCAA105115A}" sibTransId="{F467F270-0011-4D47-8CA7-7ADE36288870}"/>
    <dgm:cxn modelId="{0D367081-626E-4C9D-9D6D-EBF479CDBFA8}" type="presOf" srcId="{B6C6D7F6-CD16-46B0-A5D1-3B7F14B2FA37}" destId="{74EF86D7-4BAA-45F2-8942-741514AFA7F0}" srcOrd="0" destOrd="0" presId="urn:microsoft.com/office/officeart/2018/2/layout/IconVerticalSolidList"/>
    <dgm:cxn modelId="{4745E4FF-E691-42A0-8CE2-18E8834E3241}" type="presOf" srcId="{01FA0581-8D3C-440A-B54F-A378F2DB3331}" destId="{D328B5CC-61E7-4A96-922D-C3B00058F459}" srcOrd="0" destOrd="0" presId="urn:microsoft.com/office/officeart/2018/2/layout/IconVerticalSolidList"/>
    <dgm:cxn modelId="{E52C415E-C125-43A6-B605-D61CDEB83376}" srcId="{B6C6D7F6-CD16-46B0-A5D1-3B7F14B2FA37}" destId="{01FA0581-8D3C-440A-B54F-A378F2DB3331}" srcOrd="0" destOrd="0" parTransId="{5753B401-E948-4777-A433-49B40719F7A1}" sibTransId="{4BB63CE9-A8E2-4E2C-B920-728A44FE9404}"/>
    <dgm:cxn modelId="{D7F4002E-64F2-47A7-82E0-DBE0D1176FFE}" type="presOf" srcId="{26E05830-3015-4E5E-98A9-A0B873B9D38B}" destId="{218B425B-3311-4344-943F-22CB0A281DEE}" srcOrd="0" destOrd="0" presId="urn:microsoft.com/office/officeart/2018/2/layout/IconVerticalSolidList"/>
    <dgm:cxn modelId="{5A8ED101-7F7E-488B-9DBB-E0AAD8B17495}" srcId="{B6C6D7F6-CD16-46B0-A5D1-3B7F14B2FA37}" destId="{16593A48-092A-4509-A601-DC075C963A38}" srcOrd="2" destOrd="0" parTransId="{5D130850-1E31-4EBE-9D76-DF482714CB3F}" sibTransId="{B320381E-9646-4A03-B2E5-6060FC7CE453}"/>
    <dgm:cxn modelId="{97647DB1-04E9-4830-8142-F88C7FEF627B}" type="presParOf" srcId="{74EF86D7-4BAA-45F2-8942-741514AFA7F0}" destId="{BA98553B-B7C7-4D64-A659-3680E2DB3DFB}" srcOrd="0" destOrd="0" presId="urn:microsoft.com/office/officeart/2018/2/layout/IconVerticalSolidList"/>
    <dgm:cxn modelId="{28AB0C36-53BF-4510-9D13-283A8A84863E}" type="presParOf" srcId="{BA98553B-B7C7-4D64-A659-3680E2DB3DFB}" destId="{BA0C50B5-B957-447E-94BE-DE283ABF3CB9}" srcOrd="0" destOrd="0" presId="urn:microsoft.com/office/officeart/2018/2/layout/IconVerticalSolidList"/>
    <dgm:cxn modelId="{9DC44CFD-FB62-49CB-B4AA-E80FAD055864}" type="presParOf" srcId="{BA98553B-B7C7-4D64-A659-3680E2DB3DFB}" destId="{BAD13CA4-67A3-46B7-8CD6-1BA7A7C5259E}" srcOrd="1" destOrd="0" presId="urn:microsoft.com/office/officeart/2018/2/layout/IconVerticalSolidList"/>
    <dgm:cxn modelId="{448B598E-FF3B-4561-B665-8AC98D30CE52}" type="presParOf" srcId="{BA98553B-B7C7-4D64-A659-3680E2DB3DFB}" destId="{4BBF14CD-9B5E-436F-9527-080B3881A5E3}" srcOrd="2" destOrd="0" presId="urn:microsoft.com/office/officeart/2018/2/layout/IconVerticalSolidList"/>
    <dgm:cxn modelId="{D42F408F-8D74-40B3-B102-015C79C18572}" type="presParOf" srcId="{BA98553B-B7C7-4D64-A659-3680E2DB3DFB}" destId="{D328B5CC-61E7-4A96-922D-C3B00058F459}" srcOrd="3" destOrd="0" presId="urn:microsoft.com/office/officeart/2018/2/layout/IconVerticalSolidList"/>
    <dgm:cxn modelId="{87A4B578-284E-4343-ACB6-77884226C9F1}" type="presParOf" srcId="{74EF86D7-4BAA-45F2-8942-741514AFA7F0}" destId="{6BEB2FD8-B3AF-4010-8558-9CB3D93FFE25}" srcOrd="1" destOrd="0" presId="urn:microsoft.com/office/officeart/2018/2/layout/IconVerticalSolidList"/>
    <dgm:cxn modelId="{824EE4AF-2C93-40DA-BE4F-4DFFDE7DE03C}" type="presParOf" srcId="{74EF86D7-4BAA-45F2-8942-741514AFA7F0}" destId="{A6E58727-DCF6-4F41-9522-ADD89718B477}" srcOrd="2" destOrd="0" presId="urn:microsoft.com/office/officeart/2018/2/layout/IconVerticalSolidList"/>
    <dgm:cxn modelId="{550001F3-8014-4D1D-BC8B-6C5983D00A19}" type="presParOf" srcId="{A6E58727-DCF6-4F41-9522-ADD89718B477}" destId="{91C4485A-070F-451B-953B-3986715CD2A0}" srcOrd="0" destOrd="0" presId="urn:microsoft.com/office/officeart/2018/2/layout/IconVerticalSolidList"/>
    <dgm:cxn modelId="{A5734D8D-1219-4D1B-A2C2-A73357EF3B09}" type="presParOf" srcId="{A6E58727-DCF6-4F41-9522-ADD89718B477}" destId="{DC1E5573-5299-467D-AC14-EF0EDCD6D614}" srcOrd="1" destOrd="0" presId="urn:microsoft.com/office/officeart/2018/2/layout/IconVerticalSolidList"/>
    <dgm:cxn modelId="{BF327D8F-5D4C-4CE9-8B16-3DD9179618A3}" type="presParOf" srcId="{A6E58727-DCF6-4F41-9522-ADD89718B477}" destId="{35F8B627-7434-4538-98E3-F580CA150FDF}" srcOrd="2" destOrd="0" presId="urn:microsoft.com/office/officeart/2018/2/layout/IconVerticalSolidList"/>
    <dgm:cxn modelId="{A778E5AD-D791-4E8A-B6A3-46F1348A44A0}" type="presParOf" srcId="{A6E58727-DCF6-4F41-9522-ADD89718B477}" destId="{218B425B-3311-4344-943F-22CB0A281DEE}" srcOrd="3" destOrd="0" presId="urn:microsoft.com/office/officeart/2018/2/layout/IconVerticalSolidList"/>
    <dgm:cxn modelId="{664E8B10-710F-4447-92B0-ABBF077852BA}" type="presParOf" srcId="{74EF86D7-4BAA-45F2-8942-741514AFA7F0}" destId="{3706E2D4-1BDD-4287-877C-E38980F7FA69}" srcOrd="3" destOrd="0" presId="urn:microsoft.com/office/officeart/2018/2/layout/IconVerticalSolidList"/>
    <dgm:cxn modelId="{B8B373DD-F7D0-462F-82F7-C97699FCA05F}" type="presParOf" srcId="{74EF86D7-4BAA-45F2-8942-741514AFA7F0}" destId="{85B68597-238F-4017-BA72-5BA7D99074A6}" srcOrd="4" destOrd="0" presId="urn:microsoft.com/office/officeart/2018/2/layout/IconVerticalSolidList"/>
    <dgm:cxn modelId="{EBD012FC-A804-46E0-A945-F4627FCC5467}" type="presParOf" srcId="{85B68597-238F-4017-BA72-5BA7D99074A6}" destId="{4967E3C5-70CB-4C85-A6D4-1D320B41C906}" srcOrd="0" destOrd="0" presId="urn:microsoft.com/office/officeart/2018/2/layout/IconVerticalSolidList"/>
    <dgm:cxn modelId="{F7D24E3F-ACDD-49DE-A586-724E8770C86C}" type="presParOf" srcId="{85B68597-238F-4017-BA72-5BA7D99074A6}" destId="{B4F6DC13-803B-4914-BE1C-0EAB11FB0F34}" srcOrd="1" destOrd="0" presId="urn:microsoft.com/office/officeart/2018/2/layout/IconVerticalSolidList"/>
    <dgm:cxn modelId="{E7449DDE-7F01-4A6B-BD8F-BB33A50432C8}" type="presParOf" srcId="{85B68597-238F-4017-BA72-5BA7D99074A6}" destId="{E7B8EDD6-5095-4350-9065-9FAE75E8E1E8}" srcOrd="2" destOrd="0" presId="urn:microsoft.com/office/officeart/2018/2/layout/IconVerticalSolidList"/>
    <dgm:cxn modelId="{2E4720E7-2E5C-420B-9739-858B71E783DB}" type="presParOf" srcId="{85B68597-238F-4017-BA72-5BA7D99074A6}" destId="{7724FE4F-947B-4E0D-84E7-A3F7140B50A2}" srcOrd="3" destOrd="0" presId="urn:microsoft.com/office/officeart/2018/2/layout/IconVerticalSolidList"/>
  </dgm:cxnLst>
  <dgm:bg>
    <a:effectLst>
      <a:outerShdw blurRad="50800" dist="38100" dir="2700000" algn="tl" rotWithShape="0">
        <a:prstClr val="black">
          <a:alpha val="40000"/>
        </a:prstClr>
      </a:outerShdw>
    </a:effect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6626AF6-9A7D-43D8-BEF8-1746E73E020E}" type="doc">
      <dgm:prSet loTypeId="urn:microsoft.com/office/officeart/2005/8/layout/vProcess5" loCatId="process" qsTypeId="urn:microsoft.com/office/officeart/2005/8/quickstyle/simple2" qsCatId="simple" csTypeId="urn:microsoft.com/office/officeart/2005/8/colors/accent1_3" csCatId="accent1" phldr="1"/>
      <dgm:spPr/>
      <dgm:t>
        <a:bodyPr/>
        <a:lstStyle/>
        <a:p>
          <a:endParaRPr lang="en-US"/>
        </a:p>
      </dgm:t>
    </dgm:pt>
    <dgm:pt modelId="{9A362E99-5D52-48F3-80AB-FEA65CB0DE49}">
      <dgm:prSet custT="1"/>
      <dgm:spPr>
        <a:solidFill>
          <a:srgbClr val="FDE7CA"/>
        </a:solidFill>
      </dgm:spPr>
      <dgm:t>
        <a:bodyPr/>
        <a:lstStyle/>
        <a:p>
          <a:r>
            <a:rPr lang="pt-BR" sz="1600" b="0" dirty="0">
              <a:solidFill>
                <a:schemeClr val="bg1"/>
              </a:solidFill>
            </a:rPr>
            <a:t>O Servidor  ALPHA foi intimado a prestar depoimento no âmbito de um processo disciplinar. Após a oitiva, ALPHA encontra-se com seus colegas e conta a eles tudo que foi dito na audiência, incluindo o nome das pessoas envolvidas na apuração. ALPHA estaria descumprindo alguma norma de conduta?</a:t>
          </a:r>
          <a:endParaRPr lang="en-US" sz="1600" b="0" dirty="0">
            <a:solidFill>
              <a:schemeClr val="bg1"/>
            </a:solidFill>
          </a:endParaRPr>
        </a:p>
      </dgm:t>
    </dgm:pt>
    <dgm:pt modelId="{A32443C0-0F92-44BF-95A2-A1402A0200EE}" type="parTrans" cxnId="{DDA52C09-28A6-4178-9288-AA9F78F22D68}">
      <dgm:prSet/>
      <dgm:spPr/>
      <dgm:t>
        <a:bodyPr/>
        <a:lstStyle/>
        <a:p>
          <a:endParaRPr lang="en-US"/>
        </a:p>
      </dgm:t>
    </dgm:pt>
    <dgm:pt modelId="{0821711A-160F-41CC-BAAC-D01FDCE0A900}" type="sibTrans" cxnId="{DDA52C09-28A6-4178-9288-AA9F78F22D68}">
      <dgm:prSet/>
      <dgm:spPr/>
      <dgm:t>
        <a:bodyPr/>
        <a:lstStyle/>
        <a:p>
          <a:endParaRPr lang="en-US"/>
        </a:p>
      </dgm:t>
    </dgm:pt>
    <dgm:pt modelId="{BCC855D5-4F91-41C9-A26B-B4A1DB14CB0C}">
      <dgm:prSet/>
      <dgm:spPr>
        <a:solidFill>
          <a:srgbClr val="E2CFB7"/>
        </a:solidFill>
      </dgm:spPr>
      <dgm:t>
        <a:bodyPr/>
        <a:lstStyle/>
        <a:p>
          <a:r>
            <a:rPr lang="pt-BR" b="0" dirty="0">
              <a:solidFill>
                <a:schemeClr val="bg1"/>
              </a:solidFill>
            </a:rPr>
            <a:t>A Servidora BETA trabalha na área de manutenção predial, em regime presencial, e tem, junto com seu primo, uma empresa de instalação de ar condicionado. BETA atua na empresa fazendo toda a parte técnica e administrativa, inclusive visitando os clientes em horário comercial. Estaria BETA praticando alguma infração disciplinar?</a:t>
          </a:r>
          <a:endParaRPr lang="en-US" b="0" dirty="0">
            <a:solidFill>
              <a:schemeClr val="bg1"/>
            </a:solidFill>
          </a:endParaRPr>
        </a:p>
      </dgm:t>
    </dgm:pt>
    <dgm:pt modelId="{D23BA71A-6D5E-427D-AE81-0066E4FC0C52}" type="parTrans" cxnId="{E3F52D9B-5D16-4085-A998-DAB2E1701F6E}">
      <dgm:prSet/>
      <dgm:spPr/>
      <dgm:t>
        <a:bodyPr/>
        <a:lstStyle/>
        <a:p>
          <a:endParaRPr lang="en-US"/>
        </a:p>
      </dgm:t>
    </dgm:pt>
    <dgm:pt modelId="{146518DE-23B9-449B-9088-446308F30F10}" type="sibTrans" cxnId="{E3F52D9B-5D16-4085-A998-DAB2E1701F6E}">
      <dgm:prSet/>
      <dgm:spPr/>
      <dgm:t>
        <a:bodyPr/>
        <a:lstStyle/>
        <a:p>
          <a:endParaRPr lang="en-US"/>
        </a:p>
      </dgm:t>
    </dgm:pt>
    <dgm:pt modelId="{3B03901C-A414-47B2-AC12-9E2D3C11E4D9}">
      <dgm:prSet/>
      <dgm:spPr>
        <a:solidFill>
          <a:srgbClr val="CEBEAA"/>
        </a:solidFill>
      </dgm:spPr>
      <dgm:t>
        <a:bodyPr/>
        <a:lstStyle/>
        <a:p>
          <a:r>
            <a:rPr lang="pt-BR" b="0" dirty="0">
              <a:solidFill>
                <a:schemeClr val="bg1"/>
              </a:solidFill>
            </a:rPr>
            <a:t>O servidor ALPHA trabalha na área de transporte de um </a:t>
          </a:r>
          <a:r>
            <a:rPr lang="pt-BR" b="0" dirty="0" err="1">
              <a:solidFill>
                <a:schemeClr val="bg1"/>
              </a:solidFill>
            </a:rPr>
            <a:t>Orgão</a:t>
          </a:r>
          <a:r>
            <a:rPr lang="pt-BR" b="0" dirty="0">
              <a:solidFill>
                <a:schemeClr val="bg1"/>
              </a:solidFill>
            </a:rPr>
            <a:t> X e solicita diariamente o veículo oficial para o transporte de sua filha à escola. Na requisição do veículo, ALPHA declara que irá transportar amostras de material para um laboratório do órgão. A conduta de ALPHA estaria correta? Qual a responsabilidade do servidor que autorizou o uso do veículo?</a:t>
          </a:r>
          <a:endParaRPr lang="en-US" b="0" dirty="0">
            <a:solidFill>
              <a:schemeClr val="bg1"/>
            </a:solidFill>
          </a:endParaRPr>
        </a:p>
      </dgm:t>
    </dgm:pt>
    <dgm:pt modelId="{D054C0C5-4376-4E3C-826A-E4C43D23E765}" type="parTrans" cxnId="{25270E42-0BC1-47FB-AD14-5294182F3CF8}">
      <dgm:prSet/>
      <dgm:spPr/>
      <dgm:t>
        <a:bodyPr/>
        <a:lstStyle/>
        <a:p>
          <a:endParaRPr lang="en-US"/>
        </a:p>
      </dgm:t>
    </dgm:pt>
    <dgm:pt modelId="{96BB71A3-B7ED-43B9-860F-D64BBBC15237}" type="sibTrans" cxnId="{25270E42-0BC1-47FB-AD14-5294182F3CF8}">
      <dgm:prSet/>
      <dgm:spPr/>
      <dgm:t>
        <a:bodyPr/>
        <a:lstStyle/>
        <a:p>
          <a:endParaRPr lang="en-US"/>
        </a:p>
      </dgm:t>
    </dgm:pt>
    <dgm:pt modelId="{F2D44074-B325-D842-AA24-E733A85F0467}" type="pres">
      <dgm:prSet presAssocID="{76626AF6-9A7D-43D8-BEF8-1746E73E020E}" presName="outerComposite" presStyleCnt="0">
        <dgm:presLayoutVars>
          <dgm:chMax val="5"/>
          <dgm:dir/>
          <dgm:resizeHandles val="exact"/>
        </dgm:presLayoutVars>
      </dgm:prSet>
      <dgm:spPr/>
      <dgm:t>
        <a:bodyPr/>
        <a:lstStyle/>
        <a:p>
          <a:endParaRPr lang="pt-BR"/>
        </a:p>
      </dgm:t>
    </dgm:pt>
    <dgm:pt modelId="{262AB5F6-0D81-9642-95B4-5F9422EC0487}" type="pres">
      <dgm:prSet presAssocID="{76626AF6-9A7D-43D8-BEF8-1746E73E020E}" presName="dummyMaxCanvas" presStyleCnt="0">
        <dgm:presLayoutVars/>
      </dgm:prSet>
      <dgm:spPr/>
    </dgm:pt>
    <dgm:pt modelId="{C66CCC1E-4654-AF4F-AA5D-AC9FB4CF1241}" type="pres">
      <dgm:prSet presAssocID="{76626AF6-9A7D-43D8-BEF8-1746E73E020E}" presName="ThreeNodes_1" presStyleLbl="node1" presStyleIdx="0" presStyleCnt="3">
        <dgm:presLayoutVars>
          <dgm:bulletEnabled val="1"/>
        </dgm:presLayoutVars>
      </dgm:prSet>
      <dgm:spPr/>
      <dgm:t>
        <a:bodyPr/>
        <a:lstStyle/>
        <a:p>
          <a:endParaRPr lang="pt-BR"/>
        </a:p>
      </dgm:t>
    </dgm:pt>
    <dgm:pt modelId="{84B7B5B6-5553-D242-A70A-50FA12163B2A}" type="pres">
      <dgm:prSet presAssocID="{76626AF6-9A7D-43D8-BEF8-1746E73E020E}" presName="ThreeNodes_2" presStyleLbl="node1" presStyleIdx="1" presStyleCnt="3">
        <dgm:presLayoutVars>
          <dgm:bulletEnabled val="1"/>
        </dgm:presLayoutVars>
      </dgm:prSet>
      <dgm:spPr/>
      <dgm:t>
        <a:bodyPr/>
        <a:lstStyle/>
        <a:p>
          <a:endParaRPr lang="pt-BR"/>
        </a:p>
      </dgm:t>
    </dgm:pt>
    <dgm:pt modelId="{E07BFB0B-A23A-1B4F-BD7D-92661AB5554E}" type="pres">
      <dgm:prSet presAssocID="{76626AF6-9A7D-43D8-BEF8-1746E73E020E}" presName="ThreeNodes_3" presStyleLbl="node1" presStyleIdx="2" presStyleCnt="3" custLinFactNeighborX="-1467" custLinFactNeighborY="-696">
        <dgm:presLayoutVars>
          <dgm:bulletEnabled val="1"/>
        </dgm:presLayoutVars>
      </dgm:prSet>
      <dgm:spPr/>
      <dgm:t>
        <a:bodyPr/>
        <a:lstStyle/>
        <a:p>
          <a:endParaRPr lang="pt-BR"/>
        </a:p>
      </dgm:t>
    </dgm:pt>
    <dgm:pt modelId="{D5230C79-BCB7-8249-8DCA-2333D74B21BC}" type="pres">
      <dgm:prSet presAssocID="{76626AF6-9A7D-43D8-BEF8-1746E73E020E}" presName="ThreeConn_1-2" presStyleLbl="fgAccFollowNode1" presStyleIdx="0" presStyleCnt="2">
        <dgm:presLayoutVars>
          <dgm:bulletEnabled val="1"/>
        </dgm:presLayoutVars>
      </dgm:prSet>
      <dgm:spPr/>
      <dgm:t>
        <a:bodyPr/>
        <a:lstStyle/>
        <a:p>
          <a:endParaRPr lang="pt-BR"/>
        </a:p>
      </dgm:t>
    </dgm:pt>
    <dgm:pt modelId="{F9F64ADB-A6CF-6444-8399-4C2C912F6F28}" type="pres">
      <dgm:prSet presAssocID="{76626AF6-9A7D-43D8-BEF8-1746E73E020E}" presName="ThreeConn_2-3" presStyleLbl="fgAccFollowNode1" presStyleIdx="1" presStyleCnt="2">
        <dgm:presLayoutVars>
          <dgm:bulletEnabled val="1"/>
        </dgm:presLayoutVars>
      </dgm:prSet>
      <dgm:spPr/>
      <dgm:t>
        <a:bodyPr/>
        <a:lstStyle/>
        <a:p>
          <a:endParaRPr lang="pt-BR"/>
        </a:p>
      </dgm:t>
    </dgm:pt>
    <dgm:pt modelId="{81E0BC85-6164-884A-9191-C1E00CBBC740}" type="pres">
      <dgm:prSet presAssocID="{76626AF6-9A7D-43D8-BEF8-1746E73E020E}" presName="ThreeNodes_1_text" presStyleLbl="node1" presStyleIdx="2" presStyleCnt="3">
        <dgm:presLayoutVars>
          <dgm:bulletEnabled val="1"/>
        </dgm:presLayoutVars>
      </dgm:prSet>
      <dgm:spPr/>
      <dgm:t>
        <a:bodyPr/>
        <a:lstStyle/>
        <a:p>
          <a:endParaRPr lang="pt-BR"/>
        </a:p>
      </dgm:t>
    </dgm:pt>
    <dgm:pt modelId="{71356111-841C-664D-A6A4-FEE0794A1072}" type="pres">
      <dgm:prSet presAssocID="{76626AF6-9A7D-43D8-BEF8-1746E73E020E}" presName="ThreeNodes_2_text" presStyleLbl="node1" presStyleIdx="2" presStyleCnt="3">
        <dgm:presLayoutVars>
          <dgm:bulletEnabled val="1"/>
        </dgm:presLayoutVars>
      </dgm:prSet>
      <dgm:spPr/>
      <dgm:t>
        <a:bodyPr/>
        <a:lstStyle/>
        <a:p>
          <a:endParaRPr lang="pt-BR"/>
        </a:p>
      </dgm:t>
    </dgm:pt>
    <dgm:pt modelId="{6FAA6F34-3591-3E4F-92B8-5FDE6508CD33}" type="pres">
      <dgm:prSet presAssocID="{76626AF6-9A7D-43D8-BEF8-1746E73E020E}" presName="ThreeNodes_3_text" presStyleLbl="node1" presStyleIdx="2" presStyleCnt="3">
        <dgm:presLayoutVars>
          <dgm:bulletEnabled val="1"/>
        </dgm:presLayoutVars>
      </dgm:prSet>
      <dgm:spPr/>
      <dgm:t>
        <a:bodyPr/>
        <a:lstStyle/>
        <a:p>
          <a:endParaRPr lang="pt-BR"/>
        </a:p>
      </dgm:t>
    </dgm:pt>
  </dgm:ptLst>
  <dgm:cxnLst>
    <dgm:cxn modelId="{94B762DA-0722-964E-A490-93977606B4F3}" type="presOf" srcId="{9A362E99-5D52-48F3-80AB-FEA65CB0DE49}" destId="{C66CCC1E-4654-AF4F-AA5D-AC9FB4CF1241}" srcOrd="0" destOrd="0" presId="urn:microsoft.com/office/officeart/2005/8/layout/vProcess5"/>
    <dgm:cxn modelId="{E3F52D9B-5D16-4085-A998-DAB2E1701F6E}" srcId="{76626AF6-9A7D-43D8-BEF8-1746E73E020E}" destId="{BCC855D5-4F91-41C9-A26B-B4A1DB14CB0C}" srcOrd="1" destOrd="0" parTransId="{D23BA71A-6D5E-427D-AE81-0066E4FC0C52}" sibTransId="{146518DE-23B9-449B-9088-446308F30F10}"/>
    <dgm:cxn modelId="{CD451C89-C4FD-6849-A717-5EE8B39219FF}" type="presOf" srcId="{76626AF6-9A7D-43D8-BEF8-1746E73E020E}" destId="{F2D44074-B325-D842-AA24-E733A85F0467}" srcOrd="0" destOrd="0" presId="urn:microsoft.com/office/officeart/2005/8/layout/vProcess5"/>
    <dgm:cxn modelId="{8473733E-B631-D449-895A-184DEA38953C}" type="presOf" srcId="{9A362E99-5D52-48F3-80AB-FEA65CB0DE49}" destId="{81E0BC85-6164-884A-9191-C1E00CBBC740}" srcOrd="1" destOrd="0" presId="urn:microsoft.com/office/officeart/2005/8/layout/vProcess5"/>
    <dgm:cxn modelId="{DDA52C09-28A6-4178-9288-AA9F78F22D68}" srcId="{76626AF6-9A7D-43D8-BEF8-1746E73E020E}" destId="{9A362E99-5D52-48F3-80AB-FEA65CB0DE49}" srcOrd="0" destOrd="0" parTransId="{A32443C0-0F92-44BF-95A2-A1402A0200EE}" sibTransId="{0821711A-160F-41CC-BAAC-D01FDCE0A900}"/>
    <dgm:cxn modelId="{1B7B308C-CC23-5049-802E-1AFA11EF67C1}" type="presOf" srcId="{146518DE-23B9-449B-9088-446308F30F10}" destId="{F9F64ADB-A6CF-6444-8399-4C2C912F6F28}" srcOrd="0" destOrd="0" presId="urn:microsoft.com/office/officeart/2005/8/layout/vProcess5"/>
    <dgm:cxn modelId="{AEE9BDAC-82DB-3C42-886F-8264B13182CD}" type="presOf" srcId="{BCC855D5-4F91-41C9-A26B-B4A1DB14CB0C}" destId="{71356111-841C-664D-A6A4-FEE0794A1072}" srcOrd="1" destOrd="0" presId="urn:microsoft.com/office/officeart/2005/8/layout/vProcess5"/>
    <dgm:cxn modelId="{25270E42-0BC1-47FB-AD14-5294182F3CF8}" srcId="{76626AF6-9A7D-43D8-BEF8-1746E73E020E}" destId="{3B03901C-A414-47B2-AC12-9E2D3C11E4D9}" srcOrd="2" destOrd="0" parTransId="{D054C0C5-4376-4E3C-826A-E4C43D23E765}" sibTransId="{96BB71A3-B7ED-43B9-860F-D64BBBC15237}"/>
    <dgm:cxn modelId="{E8227F6F-EE51-1D41-96CA-1707AB1E86ED}" type="presOf" srcId="{0821711A-160F-41CC-BAAC-D01FDCE0A900}" destId="{D5230C79-BCB7-8249-8DCA-2333D74B21BC}" srcOrd="0" destOrd="0" presId="urn:microsoft.com/office/officeart/2005/8/layout/vProcess5"/>
    <dgm:cxn modelId="{4D84DD5E-E481-CB4F-A0B2-FEA81FD21551}" type="presOf" srcId="{3B03901C-A414-47B2-AC12-9E2D3C11E4D9}" destId="{6FAA6F34-3591-3E4F-92B8-5FDE6508CD33}" srcOrd="1" destOrd="0" presId="urn:microsoft.com/office/officeart/2005/8/layout/vProcess5"/>
    <dgm:cxn modelId="{25905437-0BD3-E84B-87B1-DC1F15C81291}" type="presOf" srcId="{3B03901C-A414-47B2-AC12-9E2D3C11E4D9}" destId="{E07BFB0B-A23A-1B4F-BD7D-92661AB5554E}" srcOrd="0" destOrd="0" presId="urn:microsoft.com/office/officeart/2005/8/layout/vProcess5"/>
    <dgm:cxn modelId="{62E66A72-E543-3546-BC64-843DECF6D54D}" type="presOf" srcId="{BCC855D5-4F91-41C9-A26B-B4A1DB14CB0C}" destId="{84B7B5B6-5553-D242-A70A-50FA12163B2A}" srcOrd="0" destOrd="0" presId="urn:microsoft.com/office/officeart/2005/8/layout/vProcess5"/>
    <dgm:cxn modelId="{75F89709-AEF0-6A41-9BBF-3E27B637267B}" type="presParOf" srcId="{F2D44074-B325-D842-AA24-E733A85F0467}" destId="{262AB5F6-0D81-9642-95B4-5F9422EC0487}" srcOrd="0" destOrd="0" presId="urn:microsoft.com/office/officeart/2005/8/layout/vProcess5"/>
    <dgm:cxn modelId="{A7DFF5D6-12B8-E445-A301-C8D22058F108}" type="presParOf" srcId="{F2D44074-B325-D842-AA24-E733A85F0467}" destId="{C66CCC1E-4654-AF4F-AA5D-AC9FB4CF1241}" srcOrd="1" destOrd="0" presId="urn:microsoft.com/office/officeart/2005/8/layout/vProcess5"/>
    <dgm:cxn modelId="{FC6A2356-B82D-AF47-AC52-13A6334764DF}" type="presParOf" srcId="{F2D44074-B325-D842-AA24-E733A85F0467}" destId="{84B7B5B6-5553-D242-A70A-50FA12163B2A}" srcOrd="2" destOrd="0" presId="urn:microsoft.com/office/officeart/2005/8/layout/vProcess5"/>
    <dgm:cxn modelId="{C96C295D-D4F2-7043-81C6-51098C1F552B}" type="presParOf" srcId="{F2D44074-B325-D842-AA24-E733A85F0467}" destId="{E07BFB0B-A23A-1B4F-BD7D-92661AB5554E}" srcOrd="3" destOrd="0" presId="urn:microsoft.com/office/officeart/2005/8/layout/vProcess5"/>
    <dgm:cxn modelId="{1EB83D33-8DDB-F841-BD49-2B4365ED0149}" type="presParOf" srcId="{F2D44074-B325-D842-AA24-E733A85F0467}" destId="{D5230C79-BCB7-8249-8DCA-2333D74B21BC}" srcOrd="4" destOrd="0" presId="urn:microsoft.com/office/officeart/2005/8/layout/vProcess5"/>
    <dgm:cxn modelId="{017F32AC-DF48-8D49-A633-0C84D9C70E18}" type="presParOf" srcId="{F2D44074-B325-D842-AA24-E733A85F0467}" destId="{F9F64ADB-A6CF-6444-8399-4C2C912F6F28}" srcOrd="5" destOrd="0" presId="urn:microsoft.com/office/officeart/2005/8/layout/vProcess5"/>
    <dgm:cxn modelId="{128290EF-9A56-7748-9DE5-68D777D33F6B}" type="presParOf" srcId="{F2D44074-B325-D842-AA24-E733A85F0467}" destId="{81E0BC85-6164-884A-9191-C1E00CBBC740}" srcOrd="6" destOrd="0" presId="urn:microsoft.com/office/officeart/2005/8/layout/vProcess5"/>
    <dgm:cxn modelId="{203ED08F-BB13-2A4E-8793-22E47D2DC5D9}" type="presParOf" srcId="{F2D44074-B325-D842-AA24-E733A85F0467}" destId="{71356111-841C-664D-A6A4-FEE0794A1072}" srcOrd="7" destOrd="0" presId="urn:microsoft.com/office/officeart/2005/8/layout/vProcess5"/>
    <dgm:cxn modelId="{4ACB8142-A1A9-6A43-A9C2-8AC48FAE5390}" type="presParOf" srcId="{F2D44074-B325-D842-AA24-E733A85F0467}" destId="{6FAA6F34-3591-3E4F-92B8-5FDE6508CD33}"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7.xml><?xml version="1.0" encoding="utf-8"?>
<dgm:dataModel xmlns:dgm="http://schemas.openxmlformats.org/drawingml/2006/diagram" xmlns:a="http://schemas.openxmlformats.org/drawingml/2006/main">
  <dgm:ptLst>
    <dgm:pt modelId="{07EAAECF-4ECB-48DE-854E-24D8DC763428}" type="doc">
      <dgm:prSet loTypeId="urn:microsoft.com/office/officeart/2005/8/layout/venn2" loCatId="list" qsTypeId="urn:microsoft.com/office/officeart/2005/8/quickstyle/3d4" qsCatId="3D" csTypeId="urn:microsoft.com/office/officeart/2005/8/colors/accent1_2" csCatId="accent1" phldr="1"/>
      <dgm:spPr/>
    </dgm:pt>
    <dgm:pt modelId="{E1A0DA36-2B54-4B7B-9766-12A1872AEF20}">
      <dgm:prSet phldrT="[Texto]"/>
      <dgm:spPr/>
      <dgm:t>
        <a:bodyPr/>
        <a:lstStyle/>
        <a:p>
          <a:endParaRPr lang="pt-BR" dirty="0"/>
        </a:p>
      </dgm:t>
    </dgm:pt>
    <dgm:pt modelId="{B9E25BDD-3BC9-4574-9119-2B287C9E201A}" type="parTrans" cxnId="{CD0B296E-B4D2-46D0-B4B5-491CFCEFA87E}">
      <dgm:prSet/>
      <dgm:spPr/>
      <dgm:t>
        <a:bodyPr/>
        <a:lstStyle/>
        <a:p>
          <a:endParaRPr lang="pt-BR"/>
        </a:p>
      </dgm:t>
    </dgm:pt>
    <dgm:pt modelId="{2F703B0E-1FED-4916-BA60-BC951461DE8B}" type="sibTrans" cxnId="{CD0B296E-B4D2-46D0-B4B5-491CFCEFA87E}">
      <dgm:prSet/>
      <dgm:spPr/>
      <dgm:t>
        <a:bodyPr/>
        <a:lstStyle/>
        <a:p>
          <a:endParaRPr lang="pt-BR"/>
        </a:p>
      </dgm:t>
    </dgm:pt>
    <dgm:pt modelId="{C013E722-D170-4B44-8037-82566CA2EE67}">
      <dgm:prSet phldrT="[Texto]"/>
      <dgm:spPr/>
      <dgm:t>
        <a:bodyPr/>
        <a:lstStyle/>
        <a:p>
          <a:endParaRPr lang="pt-BR" dirty="0"/>
        </a:p>
      </dgm:t>
    </dgm:pt>
    <dgm:pt modelId="{BB2CDE89-74B2-4CE1-8E3A-86B5857894F0}" type="parTrans" cxnId="{7CC9A623-D54D-4DB3-8FBE-463998AF4C6A}">
      <dgm:prSet/>
      <dgm:spPr/>
      <dgm:t>
        <a:bodyPr/>
        <a:lstStyle/>
        <a:p>
          <a:endParaRPr lang="pt-BR"/>
        </a:p>
      </dgm:t>
    </dgm:pt>
    <dgm:pt modelId="{3FEC2F00-2739-488F-B08C-2A8817118348}" type="sibTrans" cxnId="{7CC9A623-D54D-4DB3-8FBE-463998AF4C6A}">
      <dgm:prSet/>
      <dgm:spPr/>
      <dgm:t>
        <a:bodyPr/>
        <a:lstStyle/>
        <a:p>
          <a:endParaRPr lang="pt-BR"/>
        </a:p>
      </dgm:t>
    </dgm:pt>
    <dgm:pt modelId="{E2A2C9F7-1271-4937-A842-A72C48A09FC4}">
      <dgm:prSet phldrT="[Texto]"/>
      <dgm:spPr/>
      <dgm:t>
        <a:bodyPr/>
        <a:lstStyle/>
        <a:p>
          <a:pPr algn="just"/>
          <a:endParaRPr lang="pt-BR" dirty="0"/>
        </a:p>
      </dgm:t>
    </dgm:pt>
    <dgm:pt modelId="{1800B8DE-8CF7-4973-9520-3B4B3E221957}" type="parTrans" cxnId="{1E9EB91E-9D83-48D8-8BBD-44373A34DD42}">
      <dgm:prSet/>
      <dgm:spPr/>
      <dgm:t>
        <a:bodyPr/>
        <a:lstStyle/>
        <a:p>
          <a:endParaRPr lang="pt-BR"/>
        </a:p>
      </dgm:t>
    </dgm:pt>
    <dgm:pt modelId="{B627B3D4-43E0-4B17-BA25-504122F8BF12}" type="sibTrans" cxnId="{1E9EB91E-9D83-48D8-8BBD-44373A34DD42}">
      <dgm:prSet/>
      <dgm:spPr/>
      <dgm:t>
        <a:bodyPr/>
        <a:lstStyle/>
        <a:p>
          <a:endParaRPr lang="pt-BR"/>
        </a:p>
      </dgm:t>
    </dgm:pt>
    <dgm:pt modelId="{E82AC6EF-6915-D544-A5F0-AF9F5E2B0DEE}" type="pres">
      <dgm:prSet presAssocID="{07EAAECF-4ECB-48DE-854E-24D8DC763428}" presName="Name0" presStyleCnt="0">
        <dgm:presLayoutVars>
          <dgm:chMax val="7"/>
          <dgm:resizeHandles val="exact"/>
        </dgm:presLayoutVars>
      </dgm:prSet>
      <dgm:spPr/>
    </dgm:pt>
    <dgm:pt modelId="{FDFC61C6-6AE5-6B4F-97A8-37E463582B7A}" type="pres">
      <dgm:prSet presAssocID="{07EAAECF-4ECB-48DE-854E-24D8DC763428}" presName="comp1" presStyleCnt="0"/>
      <dgm:spPr/>
    </dgm:pt>
    <dgm:pt modelId="{667D48BE-D5A2-CF47-8003-F9DBA2BEA2AA}" type="pres">
      <dgm:prSet presAssocID="{07EAAECF-4ECB-48DE-854E-24D8DC763428}" presName="circle1" presStyleLbl="node1" presStyleIdx="0" presStyleCnt="3"/>
      <dgm:spPr/>
      <dgm:t>
        <a:bodyPr/>
        <a:lstStyle/>
        <a:p>
          <a:endParaRPr lang="pt-BR"/>
        </a:p>
      </dgm:t>
    </dgm:pt>
    <dgm:pt modelId="{AEC37702-BE1C-1A41-A211-09A00C71B87C}" type="pres">
      <dgm:prSet presAssocID="{07EAAECF-4ECB-48DE-854E-24D8DC763428}" presName="c1text" presStyleLbl="node1" presStyleIdx="0" presStyleCnt="3">
        <dgm:presLayoutVars>
          <dgm:bulletEnabled val="1"/>
        </dgm:presLayoutVars>
      </dgm:prSet>
      <dgm:spPr/>
      <dgm:t>
        <a:bodyPr/>
        <a:lstStyle/>
        <a:p>
          <a:endParaRPr lang="pt-BR"/>
        </a:p>
      </dgm:t>
    </dgm:pt>
    <dgm:pt modelId="{98219451-E29F-EC4F-9793-7300D6100A16}" type="pres">
      <dgm:prSet presAssocID="{07EAAECF-4ECB-48DE-854E-24D8DC763428}" presName="comp2" presStyleCnt="0"/>
      <dgm:spPr/>
    </dgm:pt>
    <dgm:pt modelId="{CBE7C2C2-25E2-DC4C-B4D0-33A22B47BC5E}" type="pres">
      <dgm:prSet presAssocID="{07EAAECF-4ECB-48DE-854E-24D8DC763428}" presName="circle2" presStyleLbl="node1" presStyleIdx="1" presStyleCnt="3"/>
      <dgm:spPr/>
      <dgm:t>
        <a:bodyPr/>
        <a:lstStyle/>
        <a:p>
          <a:endParaRPr lang="pt-BR"/>
        </a:p>
      </dgm:t>
    </dgm:pt>
    <dgm:pt modelId="{57575751-28E3-7446-804E-5E7087F51FBE}" type="pres">
      <dgm:prSet presAssocID="{07EAAECF-4ECB-48DE-854E-24D8DC763428}" presName="c2text" presStyleLbl="node1" presStyleIdx="1" presStyleCnt="3">
        <dgm:presLayoutVars>
          <dgm:bulletEnabled val="1"/>
        </dgm:presLayoutVars>
      </dgm:prSet>
      <dgm:spPr/>
      <dgm:t>
        <a:bodyPr/>
        <a:lstStyle/>
        <a:p>
          <a:endParaRPr lang="pt-BR"/>
        </a:p>
      </dgm:t>
    </dgm:pt>
    <dgm:pt modelId="{81A9F1CD-7498-EA46-83F1-959BF8DF9483}" type="pres">
      <dgm:prSet presAssocID="{07EAAECF-4ECB-48DE-854E-24D8DC763428}" presName="comp3" presStyleCnt="0"/>
      <dgm:spPr/>
    </dgm:pt>
    <dgm:pt modelId="{EDE201E1-1843-AD42-8ED1-DFC5348B61AE}" type="pres">
      <dgm:prSet presAssocID="{07EAAECF-4ECB-48DE-854E-24D8DC763428}" presName="circle3" presStyleLbl="node1" presStyleIdx="2" presStyleCnt="3" custLinFactNeighborX="-1973" custLinFactNeighborY="316"/>
      <dgm:spPr/>
      <dgm:t>
        <a:bodyPr/>
        <a:lstStyle/>
        <a:p>
          <a:endParaRPr lang="pt-BR"/>
        </a:p>
      </dgm:t>
    </dgm:pt>
    <dgm:pt modelId="{B738B392-FA34-C949-B335-3B3280E61C74}" type="pres">
      <dgm:prSet presAssocID="{07EAAECF-4ECB-48DE-854E-24D8DC763428}" presName="c3text" presStyleLbl="node1" presStyleIdx="2" presStyleCnt="3">
        <dgm:presLayoutVars>
          <dgm:bulletEnabled val="1"/>
        </dgm:presLayoutVars>
      </dgm:prSet>
      <dgm:spPr/>
      <dgm:t>
        <a:bodyPr/>
        <a:lstStyle/>
        <a:p>
          <a:endParaRPr lang="pt-BR"/>
        </a:p>
      </dgm:t>
    </dgm:pt>
  </dgm:ptLst>
  <dgm:cxnLst>
    <dgm:cxn modelId="{311A974D-2102-8C4A-8D91-4657D14DFE71}" type="presOf" srcId="{E1A0DA36-2B54-4B7B-9766-12A1872AEF20}" destId="{AEC37702-BE1C-1A41-A211-09A00C71B87C}" srcOrd="1" destOrd="0" presId="urn:microsoft.com/office/officeart/2005/8/layout/venn2"/>
    <dgm:cxn modelId="{1E9EB91E-9D83-48D8-8BBD-44373A34DD42}" srcId="{07EAAECF-4ECB-48DE-854E-24D8DC763428}" destId="{E2A2C9F7-1271-4937-A842-A72C48A09FC4}" srcOrd="2" destOrd="0" parTransId="{1800B8DE-8CF7-4973-9520-3B4B3E221957}" sibTransId="{B627B3D4-43E0-4B17-BA25-504122F8BF12}"/>
    <dgm:cxn modelId="{25048179-9212-5547-992E-BB5742378DE5}" type="presOf" srcId="{E2A2C9F7-1271-4937-A842-A72C48A09FC4}" destId="{B738B392-FA34-C949-B335-3B3280E61C74}" srcOrd="1" destOrd="0" presId="urn:microsoft.com/office/officeart/2005/8/layout/venn2"/>
    <dgm:cxn modelId="{30AD751E-EFCD-0D49-8594-074A97F99C63}" type="presOf" srcId="{E1A0DA36-2B54-4B7B-9766-12A1872AEF20}" destId="{667D48BE-D5A2-CF47-8003-F9DBA2BEA2AA}" srcOrd="0" destOrd="0" presId="urn:microsoft.com/office/officeart/2005/8/layout/venn2"/>
    <dgm:cxn modelId="{4EDA17CE-1ED2-BA42-A57F-D478674F6267}" type="presOf" srcId="{C013E722-D170-4B44-8037-82566CA2EE67}" destId="{CBE7C2C2-25E2-DC4C-B4D0-33A22B47BC5E}" srcOrd="0" destOrd="0" presId="urn:microsoft.com/office/officeart/2005/8/layout/venn2"/>
    <dgm:cxn modelId="{CD0B296E-B4D2-46D0-B4B5-491CFCEFA87E}" srcId="{07EAAECF-4ECB-48DE-854E-24D8DC763428}" destId="{E1A0DA36-2B54-4B7B-9766-12A1872AEF20}" srcOrd="0" destOrd="0" parTransId="{B9E25BDD-3BC9-4574-9119-2B287C9E201A}" sibTransId="{2F703B0E-1FED-4916-BA60-BC951461DE8B}"/>
    <dgm:cxn modelId="{7CC9A623-D54D-4DB3-8FBE-463998AF4C6A}" srcId="{07EAAECF-4ECB-48DE-854E-24D8DC763428}" destId="{C013E722-D170-4B44-8037-82566CA2EE67}" srcOrd="1" destOrd="0" parTransId="{BB2CDE89-74B2-4CE1-8E3A-86B5857894F0}" sibTransId="{3FEC2F00-2739-488F-B08C-2A8817118348}"/>
    <dgm:cxn modelId="{7B38B9D8-E024-2A41-A694-D9018FB09598}" type="presOf" srcId="{07EAAECF-4ECB-48DE-854E-24D8DC763428}" destId="{E82AC6EF-6915-D544-A5F0-AF9F5E2B0DEE}" srcOrd="0" destOrd="0" presId="urn:microsoft.com/office/officeart/2005/8/layout/venn2"/>
    <dgm:cxn modelId="{DBFCBCCF-2C65-3C48-8BB2-C55716A0B1DA}" type="presOf" srcId="{E2A2C9F7-1271-4937-A842-A72C48A09FC4}" destId="{EDE201E1-1843-AD42-8ED1-DFC5348B61AE}" srcOrd="0" destOrd="0" presId="urn:microsoft.com/office/officeart/2005/8/layout/venn2"/>
    <dgm:cxn modelId="{AFBD4BE4-1838-6043-95AA-FF17727BF2FD}" type="presOf" srcId="{C013E722-D170-4B44-8037-82566CA2EE67}" destId="{57575751-28E3-7446-804E-5E7087F51FBE}" srcOrd="1" destOrd="0" presId="urn:microsoft.com/office/officeart/2005/8/layout/venn2"/>
    <dgm:cxn modelId="{39AAC7D1-0D03-D14C-95C6-C21FAEF09B45}" type="presParOf" srcId="{E82AC6EF-6915-D544-A5F0-AF9F5E2B0DEE}" destId="{FDFC61C6-6AE5-6B4F-97A8-37E463582B7A}" srcOrd="0" destOrd="0" presId="urn:microsoft.com/office/officeart/2005/8/layout/venn2"/>
    <dgm:cxn modelId="{3F552B3E-3A37-CC41-9F7D-B08C9124990C}" type="presParOf" srcId="{FDFC61C6-6AE5-6B4F-97A8-37E463582B7A}" destId="{667D48BE-D5A2-CF47-8003-F9DBA2BEA2AA}" srcOrd="0" destOrd="0" presId="urn:microsoft.com/office/officeart/2005/8/layout/venn2"/>
    <dgm:cxn modelId="{7C6A9B01-A37E-7A4D-94D3-01BE7CAD9821}" type="presParOf" srcId="{FDFC61C6-6AE5-6B4F-97A8-37E463582B7A}" destId="{AEC37702-BE1C-1A41-A211-09A00C71B87C}" srcOrd="1" destOrd="0" presId="urn:microsoft.com/office/officeart/2005/8/layout/venn2"/>
    <dgm:cxn modelId="{84936E64-550B-A24A-9BC0-746685E9EEBE}" type="presParOf" srcId="{E82AC6EF-6915-D544-A5F0-AF9F5E2B0DEE}" destId="{98219451-E29F-EC4F-9793-7300D6100A16}" srcOrd="1" destOrd="0" presId="urn:microsoft.com/office/officeart/2005/8/layout/venn2"/>
    <dgm:cxn modelId="{786BC1B1-177D-1243-A080-50DC1B36DFF3}" type="presParOf" srcId="{98219451-E29F-EC4F-9793-7300D6100A16}" destId="{CBE7C2C2-25E2-DC4C-B4D0-33A22B47BC5E}" srcOrd="0" destOrd="0" presId="urn:microsoft.com/office/officeart/2005/8/layout/venn2"/>
    <dgm:cxn modelId="{6C783536-0BA2-4540-8AA0-EE5CA85741FC}" type="presParOf" srcId="{98219451-E29F-EC4F-9793-7300D6100A16}" destId="{57575751-28E3-7446-804E-5E7087F51FBE}" srcOrd="1" destOrd="0" presId="urn:microsoft.com/office/officeart/2005/8/layout/venn2"/>
    <dgm:cxn modelId="{7888EF3C-AAB0-CE46-8C5B-7C10D37D711C}" type="presParOf" srcId="{E82AC6EF-6915-D544-A5F0-AF9F5E2B0DEE}" destId="{81A9F1CD-7498-EA46-83F1-959BF8DF9483}" srcOrd="2" destOrd="0" presId="urn:microsoft.com/office/officeart/2005/8/layout/venn2"/>
    <dgm:cxn modelId="{00A942F7-4A6F-6540-8F2E-B733C80B2DED}" type="presParOf" srcId="{81A9F1CD-7498-EA46-83F1-959BF8DF9483}" destId="{EDE201E1-1843-AD42-8ED1-DFC5348B61AE}" srcOrd="0" destOrd="0" presId="urn:microsoft.com/office/officeart/2005/8/layout/venn2"/>
    <dgm:cxn modelId="{E69AFD35-7087-9848-A466-95A9F7BD47AF}" type="presParOf" srcId="{81A9F1CD-7498-EA46-83F1-959BF8DF9483}" destId="{B738B392-FA34-C949-B335-3B3280E61C74}"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EB5B7A-7352-4212-8F50-2C0F897BDCAF}">
      <dsp:nvSpPr>
        <dsp:cNvPr id="0" name=""/>
        <dsp:cNvSpPr/>
      </dsp:nvSpPr>
      <dsp:spPr>
        <a:xfrm>
          <a:off x="1733" y="937727"/>
          <a:ext cx="2298362" cy="2298362"/>
        </a:xfrm>
        <a:prstGeom prst="ellipse">
          <a:avLst/>
        </a:prstGeom>
        <a:solidFill>
          <a:schemeClr val="accent1">
            <a:alpha val="9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pt-BR" sz="2400" kern="1200"/>
            <a:t>Uso de recursos públicos</a:t>
          </a:r>
        </a:p>
      </dsp:txBody>
      <dsp:txXfrm>
        <a:off x="338320" y="1274314"/>
        <a:ext cx="1625188" cy="1625188"/>
      </dsp:txXfrm>
    </dsp:sp>
    <dsp:sp modelId="{87EDCFF8-8551-426E-B8F3-8CCB56E7D94E}">
      <dsp:nvSpPr>
        <dsp:cNvPr id="0" name=""/>
        <dsp:cNvSpPr/>
      </dsp:nvSpPr>
      <dsp:spPr>
        <a:xfrm>
          <a:off x="2486723" y="1420383"/>
          <a:ext cx="1333050" cy="1333050"/>
        </a:xfrm>
        <a:prstGeom prst="mathPlus">
          <a:avLst/>
        </a:prstGeom>
        <a:solidFill>
          <a:schemeClr val="accent1">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pt-BR" sz="1900" b="1" kern="1200" cap="none" spc="0">
            <a:ln w="22225">
              <a:solidFill>
                <a:schemeClr val="accent2"/>
              </a:solidFill>
              <a:prstDash val="solid"/>
            </a:ln>
            <a:solidFill>
              <a:schemeClr val="accent3">
                <a:lumMod val="60000"/>
                <a:lumOff val="40000"/>
              </a:schemeClr>
            </a:solidFill>
            <a:effectLst/>
          </a:endParaRPr>
        </a:p>
      </dsp:txBody>
      <dsp:txXfrm>
        <a:off x="2663419" y="1930141"/>
        <a:ext cx="979658" cy="313534"/>
      </dsp:txXfrm>
    </dsp:sp>
    <dsp:sp modelId="{459C78E3-AEC5-434E-B780-07152449A182}">
      <dsp:nvSpPr>
        <dsp:cNvPr id="0" name=""/>
        <dsp:cNvSpPr/>
      </dsp:nvSpPr>
      <dsp:spPr>
        <a:xfrm>
          <a:off x="4006400" y="937727"/>
          <a:ext cx="2298362" cy="2298362"/>
        </a:xfrm>
        <a:prstGeom prst="ellipse">
          <a:avLst/>
        </a:prstGeom>
        <a:solidFill>
          <a:schemeClr val="accent1">
            <a:alpha val="90000"/>
            <a:hueOff val="0"/>
            <a:satOff val="0"/>
            <a:lumOff val="0"/>
            <a:alphaOff val="-2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pt-BR" sz="2400" kern="1200"/>
            <a:t>Liderança</a:t>
          </a:r>
        </a:p>
      </dsp:txBody>
      <dsp:txXfrm>
        <a:off x="4342987" y="1274314"/>
        <a:ext cx="1625188" cy="1625188"/>
      </dsp:txXfrm>
    </dsp:sp>
    <dsp:sp modelId="{84232693-AEBD-4BFB-9BCD-CB77F7538AE7}">
      <dsp:nvSpPr>
        <dsp:cNvPr id="0" name=""/>
        <dsp:cNvSpPr/>
      </dsp:nvSpPr>
      <dsp:spPr>
        <a:xfrm>
          <a:off x="6491389" y="1420383"/>
          <a:ext cx="1333050" cy="1333050"/>
        </a:xfrm>
        <a:prstGeom prst="mathEqual">
          <a:avLst/>
        </a:prstGeom>
        <a:solidFill>
          <a:schemeClr val="accent1">
            <a:shade val="90000"/>
            <a:hueOff val="794871"/>
            <a:satOff val="-83012"/>
            <a:lumOff val="5649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pt-BR" sz="1900" kern="1200"/>
        </a:p>
      </dsp:txBody>
      <dsp:txXfrm>
        <a:off x="6668085" y="1694991"/>
        <a:ext cx="979658" cy="783834"/>
      </dsp:txXfrm>
    </dsp:sp>
    <dsp:sp modelId="{0F3BAB87-6A45-41C1-912B-E85728C89A03}">
      <dsp:nvSpPr>
        <dsp:cNvPr id="0" name=""/>
        <dsp:cNvSpPr/>
      </dsp:nvSpPr>
      <dsp:spPr>
        <a:xfrm>
          <a:off x="8011066" y="937727"/>
          <a:ext cx="2298362" cy="2298362"/>
        </a:xfrm>
        <a:prstGeom prst="ellipse">
          <a:avLst/>
        </a:prstGeom>
        <a:solidFill>
          <a:schemeClr val="accent1">
            <a:alpha val="90000"/>
            <a:hueOff val="0"/>
            <a:satOff val="0"/>
            <a:lumOff val="0"/>
            <a:alphaOff val="-4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pt-BR" sz="2400" b="0" kern="1200"/>
            <a:t>DESAFIOS    DO      GESTOR</a:t>
          </a:r>
        </a:p>
      </dsp:txBody>
      <dsp:txXfrm>
        <a:off x="8347653" y="1274314"/>
        <a:ext cx="1625188" cy="162518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537143-618C-3045-BD73-126A859ACC7E}">
      <dsp:nvSpPr>
        <dsp:cNvPr id="0" name=""/>
        <dsp:cNvSpPr/>
      </dsp:nvSpPr>
      <dsp:spPr>
        <a:xfrm>
          <a:off x="0" y="38281"/>
          <a:ext cx="2956046" cy="655200"/>
        </a:xfrm>
        <a:prstGeom prst="roundRect">
          <a:avLst/>
        </a:prstGeom>
        <a:gradFill rotWithShape="0">
          <a:gsLst>
            <a:gs pos="0">
              <a:schemeClr val="accent1">
                <a:hueOff val="0"/>
                <a:satOff val="0"/>
                <a:lumOff val="0"/>
                <a:tint val="62000"/>
                <a:hueMod val="94000"/>
                <a:satMod val="140000"/>
                <a:lumMod val="110000"/>
                <a:alpha val="47000"/>
              </a:schemeClr>
            </a:gs>
            <a:gs pos="100000">
              <a:schemeClr val="accent1">
                <a:hueOff val="0"/>
                <a:satOff val="0"/>
                <a:lumOff val="0"/>
                <a:alphaOff val="0"/>
                <a:tint val="84000"/>
                <a:satMod val="16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pt-BR" sz="1800" kern="1200" dirty="0"/>
            <a:t>COMUNICAÇÃO </a:t>
          </a:r>
        </a:p>
      </dsp:txBody>
      <dsp:txXfrm>
        <a:off x="31984" y="70265"/>
        <a:ext cx="2892078" cy="591232"/>
      </dsp:txXfrm>
    </dsp:sp>
    <dsp:sp modelId="{C6B752F2-021C-214D-B166-1B7798D2F056}">
      <dsp:nvSpPr>
        <dsp:cNvPr id="0" name=""/>
        <dsp:cNvSpPr/>
      </dsp:nvSpPr>
      <dsp:spPr>
        <a:xfrm>
          <a:off x="0" y="794281"/>
          <a:ext cx="2956046" cy="655200"/>
        </a:xfrm>
        <a:prstGeom prst="roundRect">
          <a:avLst/>
        </a:prstGeom>
        <a:gradFill rotWithShape="0">
          <a:gsLst>
            <a:gs pos="0">
              <a:schemeClr val="accent1">
                <a:hueOff val="0"/>
                <a:satOff val="0"/>
                <a:lumOff val="0"/>
                <a:tint val="62000"/>
                <a:hueMod val="94000"/>
                <a:satMod val="140000"/>
                <a:lumMod val="110000"/>
                <a:alpha val="47000"/>
              </a:schemeClr>
            </a:gs>
            <a:gs pos="100000">
              <a:schemeClr val="accent1">
                <a:hueOff val="0"/>
                <a:satOff val="0"/>
                <a:lumOff val="0"/>
                <a:alphaOff val="0"/>
                <a:tint val="84000"/>
                <a:satMod val="16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pt-BR" sz="1800" kern="1200" dirty="0"/>
            <a:t>AVALIAÇÃO</a:t>
          </a:r>
          <a:endParaRPr lang="pt-BR" sz="1400" kern="1200" dirty="0"/>
        </a:p>
      </dsp:txBody>
      <dsp:txXfrm>
        <a:off x="31984" y="826265"/>
        <a:ext cx="2892078" cy="591232"/>
      </dsp:txXfrm>
    </dsp:sp>
    <dsp:sp modelId="{376C1074-69EA-2B41-BEA7-2FDD1489ABBA}">
      <dsp:nvSpPr>
        <dsp:cNvPr id="0" name=""/>
        <dsp:cNvSpPr/>
      </dsp:nvSpPr>
      <dsp:spPr>
        <a:xfrm>
          <a:off x="0" y="1550281"/>
          <a:ext cx="2956046" cy="655200"/>
        </a:xfrm>
        <a:prstGeom prst="roundRect">
          <a:avLst/>
        </a:prstGeom>
        <a:gradFill rotWithShape="0">
          <a:gsLst>
            <a:gs pos="0">
              <a:schemeClr val="accent1">
                <a:hueOff val="0"/>
                <a:satOff val="0"/>
                <a:lumOff val="0"/>
                <a:tint val="62000"/>
                <a:hueMod val="94000"/>
                <a:satMod val="140000"/>
                <a:lumMod val="110000"/>
                <a:alpha val="47000"/>
              </a:schemeClr>
            </a:gs>
            <a:gs pos="100000">
              <a:schemeClr val="accent1">
                <a:hueOff val="0"/>
                <a:satOff val="0"/>
                <a:lumOff val="0"/>
                <a:alphaOff val="0"/>
                <a:tint val="84000"/>
                <a:satMod val="16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pt-BR" sz="1800" kern="1200" dirty="0"/>
            <a:t>CONFLITOS</a:t>
          </a:r>
        </a:p>
      </dsp:txBody>
      <dsp:txXfrm>
        <a:off x="31984" y="1582265"/>
        <a:ext cx="2892078" cy="591232"/>
      </dsp:txXfrm>
    </dsp:sp>
    <dsp:sp modelId="{10CC94B4-3588-E04F-8C4A-FA771574343A}">
      <dsp:nvSpPr>
        <dsp:cNvPr id="0" name=""/>
        <dsp:cNvSpPr/>
      </dsp:nvSpPr>
      <dsp:spPr>
        <a:xfrm>
          <a:off x="0" y="2306281"/>
          <a:ext cx="2956046" cy="655200"/>
        </a:xfrm>
        <a:prstGeom prst="roundRect">
          <a:avLst/>
        </a:prstGeom>
        <a:gradFill rotWithShape="0">
          <a:gsLst>
            <a:gs pos="0">
              <a:schemeClr val="accent1">
                <a:hueOff val="0"/>
                <a:satOff val="0"/>
                <a:lumOff val="0"/>
                <a:tint val="62000"/>
                <a:hueMod val="94000"/>
                <a:satMod val="140000"/>
                <a:lumMod val="110000"/>
                <a:alpha val="47000"/>
              </a:schemeClr>
            </a:gs>
            <a:gs pos="100000">
              <a:schemeClr val="accent1">
                <a:hueOff val="0"/>
                <a:satOff val="0"/>
                <a:lumOff val="0"/>
                <a:alphaOff val="0"/>
                <a:tint val="84000"/>
                <a:satMod val="16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pt-BR" sz="1800" kern="1200" dirty="0"/>
            <a:t>RELAÇÕES</a:t>
          </a:r>
        </a:p>
      </dsp:txBody>
      <dsp:txXfrm>
        <a:off x="31984" y="2338265"/>
        <a:ext cx="2892078" cy="59123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537143-618C-3045-BD73-126A859ACC7E}">
      <dsp:nvSpPr>
        <dsp:cNvPr id="0" name=""/>
        <dsp:cNvSpPr/>
      </dsp:nvSpPr>
      <dsp:spPr>
        <a:xfrm>
          <a:off x="0" y="6410"/>
          <a:ext cx="2956046" cy="652076"/>
        </a:xfrm>
        <a:prstGeom prst="roundRect">
          <a:avLst/>
        </a:prstGeom>
        <a:gradFill rotWithShape="0">
          <a:gsLst>
            <a:gs pos="0">
              <a:schemeClr val="accent1">
                <a:hueOff val="0"/>
                <a:satOff val="0"/>
                <a:lumOff val="0"/>
                <a:tint val="62000"/>
                <a:hueMod val="94000"/>
                <a:satMod val="140000"/>
                <a:lumMod val="110000"/>
                <a:alpha val="47000"/>
              </a:schemeClr>
            </a:gs>
            <a:gs pos="100000">
              <a:schemeClr val="accent1">
                <a:hueOff val="0"/>
                <a:satOff val="0"/>
                <a:lumOff val="0"/>
                <a:alphaOff val="0"/>
                <a:tint val="84000"/>
                <a:satMod val="16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pt-BR" sz="1800" kern="1200" dirty="0"/>
            <a:t>DISCRICIONALIDADE </a:t>
          </a:r>
        </a:p>
      </dsp:txBody>
      <dsp:txXfrm>
        <a:off x="31832" y="38242"/>
        <a:ext cx="2892382" cy="588412"/>
      </dsp:txXfrm>
    </dsp:sp>
    <dsp:sp modelId="{C6B752F2-021C-214D-B166-1B7798D2F056}">
      <dsp:nvSpPr>
        <dsp:cNvPr id="0" name=""/>
        <dsp:cNvSpPr/>
      </dsp:nvSpPr>
      <dsp:spPr>
        <a:xfrm>
          <a:off x="0" y="786354"/>
          <a:ext cx="2956046" cy="638821"/>
        </a:xfrm>
        <a:prstGeom prst="roundRect">
          <a:avLst/>
        </a:prstGeom>
        <a:gradFill rotWithShape="0">
          <a:gsLst>
            <a:gs pos="0">
              <a:schemeClr val="accent1">
                <a:hueOff val="0"/>
                <a:satOff val="0"/>
                <a:lumOff val="0"/>
                <a:tint val="62000"/>
                <a:hueMod val="94000"/>
                <a:satMod val="140000"/>
                <a:lumMod val="110000"/>
                <a:alpha val="47000"/>
              </a:schemeClr>
            </a:gs>
            <a:gs pos="100000">
              <a:schemeClr val="accent1">
                <a:hueOff val="0"/>
                <a:satOff val="0"/>
                <a:lumOff val="0"/>
                <a:alphaOff val="0"/>
                <a:tint val="84000"/>
                <a:satMod val="16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pt-BR" sz="1800" kern="1200" dirty="0"/>
            <a:t>RESPONSABILIDADE</a:t>
          </a:r>
        </a:p>
      </dsp:txBody>
      <dsp:txXfrm>
        <a:off x="31185" y="817539"/>
        <a:ext cx="2893676" cy="57645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537143-618C-3045-BD73-126A859ACC7E}">
      <dsp:nvSpPr>
        <dsp:cNvPr id="0" name=""/>
        <dsp:cNvSpPr/>
      </dsp:nvSpPr>
      <dsp:spPr>
        <a:xfrm>
          <a:off x="0" y="25029"/>
          <a:ext cx="2956048" cy="655200"/>
        </a:xfrm>
        <a:prstGeom prst="roundRect">
          <a:avLst/>
        </a:prstGeom>
        <a:gradFill rotWithShape="0">
          <a:gsLst>
            <a:gs pos="0">
              <a:schemeClr val="accent1">
                <a:hueOff val="0"/>
                <a:satOff val="0"/>
                <a:lumOff val="0"/>
                <a:tint val="62000"/>
                <a:hueMod val="94000"/>
                <a:satMod val="140000"/>
                <a:lumMod val="110000"/>
                <a:alpha val="47000"/>
              </a:schemeClr>
            </a:gs>
            <a:gs pos="100000">
              <a:schemeClr val="accent1">
                <a:hueOff val="0"/>
                <a:satOff val="0"/>
                <a:lumOff val="0"/>
                <a:alphaOff val="0"/>
                <a:tint val="84000"/>
                <a:satMod val="16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pt-BR" sz="2000" kern="1200" dirty="0">
              <a:latin typeface="+mj-lt"/>
            </a:rPr>
            <a:t>NEPOTISMO </a:t>
          </a:r>
        </a:p>
      </dsp:txBody>
      <dsp:txXfrm>
        <a:off x="31984" y="57013"/>
        <a:ext cx="2892080" cy="591232"/>
      </dsp:txXfrm>
    </dsp:sp>
    <dsp:sp modelId="{C6B752F2-021C-214D-B166-1B7798D2F056}">
      <dsp:nvSpPr>
        <dsp:cNvPr id="0" name=""/>
        <dsp:cNvSpPr/>
      </dsp:nvSpPr>
      <dsp:spPr>
        <a:xfrm>
          <a:off x="0" y="794281"/>
          <a:ext cx="2956048" cy="655200"/>
        </a:xfrm>
        <a:prstGeom prst="roundRect">
          <a:avLst/>
        </a:prstGeom>
        <a:gradFill rotWithShape="0">
          <a:gsLst>
            <a:gs pos="0">
              <a:schemeClr val="accent1">
                <a:hueOff val="0"/>
                <a:satOff val="0"/>
                <a:lumOff val="0"/>
                <a:tint val="62000"/>
                <a:hueMod val="94000"/>
                <a:satMod val="140000"/>
                <a:lumMod val="110000"/>
                <a:alpha val="47000"/>
              </a:schemeClr>
            </a:gs>
            <a:gs pos="100000">
              <a:schemeClr val="accent1">
                <a:hueOff val="0"/>
                <a:satOff val="0"/>
                <a:lumOff val="0"/>
                <a:alphaOff val="0"/>
                <a:tint val="84000"/>
                <a:satMod val="16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pt-BR" sz="1800" kern="1200" dirty="0"/>
            <a:t>CONFLITO DE INTERESSE</a:t>
          </a:r>
        </a:p>
      </dsp:txBody>
      <dsp:txXfrm>
        <a:off x="31984" y="826265"/>
        <a:ext cx="2892080" cy="591232"/>
      </dsp:txXfrm>
    </dsp:sp>
    <dsp:sp modelId="{376C1074-69EA-2B41-BEA7-2FDD1489ABBA}">
      <dsp:nvSpPr>
        <dsp:cNvPr id="0" name=""/>
        <dsp:cNvSpPr/>
      </dsp:nvSpPr>
      <dsp:spPr>
        <a:xfrm>
          <a:off x="0" y="1550281"/>
          <a:ext cx="2956048" cy="655200"/>
        </a:xfrm>
        <a:prstGeom prst="roundRect">
          <a:avLst/>
        </a:prstGeom>
        <a:gradFill rotWithShape="0">
          <a:gsLst>
            <a:gs pos="0">
              <a:schemeClr val="accent1">
                <a:hueOff val="0"/>
                <a:satOff val="0"/>
                <a:lumOff val="0"/>
                <a:tint val="62000"/>
                <a:hueMod val="94000"/>
                <a:satMod val="140000"/>
                <a:lumMod val="110000"/>
                <a:alpha val="47000"/>
              </a:schemeClr>
            </a:gs>
            <a:gs pos="100000">
              <a:schemeClr val="accent1">
                <a:hueOff val="0"/>
                <a:satOff val="0"/>
                <a:lumOff val="0"/>
                <a:alphaOff val="0"/>
                <a:tint val="84000"/>
                <a:satMod val="16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pt-BR" sz="1800" kern="1200" dirty="0"/>
            <a:t>DANO AO ERÁRIO</a:t>
          </a:r>
        </a:p>
      </dsp:txBody>
      <dsp:txXfrm>
        <a:off x="31984" y="1582265"/>
        <a:ext cx="2892080" cy="591232"/>
      </dsp:txXfrm>
    </dsp:sp>
    <dsp:sp modelId="{10CC94B4-3588-E04F-8C4A-FA771574343A}">
      <dsp:nvSpPr>
        <dsp:cNvPr id="0" name=""/>
        <dsp:cNvSpPr/>
      </dsp:nvSpPr>
      <dsp:spPr>
        <a:xfrm>
          <a:off x="0" y="2306281"/>
          <a:ext cx="2956048" cy="655200"/>
        </a:xfrm>
        <a:prstGeom prst="roundRect">
          <a:avLst/>
        </a:prstGeom>
        <a:gradFill rotWithShape="0">
          <a:gsLst>
            <a:gs pos="0">
              <a:schemeClr val="accent1">
                <a:hueOff val="0"/>
                <a:satOff val="0"/>
                <a:lumOff val="0"/>
                <a:tint val="62000"/>
                <a:hueMod val="94000"/>
                <a:satMod val="140000"/>
                <a:lumMod val="110000"/>
                <a:alpha val="47000"/>
              </a:schemeClr>
            </a:gs>
            <a:gs pos="100000">
              <a:schemeClr val="accent1">
                <a:hueOff val="0"/>
                <a:satOff val="0"/>
                <a:lumOff val="0"/>
                <a:alphaOff val="0"/>
                <a:tint val="84000"/>
                <a:satMod val="16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pt-BR" sz="1800" kern="1200" dirty="0"/>
            <a:t>IMPROBIDADE</a:t>
          </a:r>
        </a:p>
      </dsp:txBody>
      <dsp:txXfrm>
        <a:off x="31984" y="2338265"/>
        <a:ext cx="2892080" cy="59123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0C50B5-B957-447E-94BE-DE283ABF3CB9}">
      <dsp:nvSpPr>
        <dsp:cNvPr id="0" name=""/>
        <dsp:cNvSpPr/>
      </dsp:nvSpPr>
      <dsp:spPr>
        <a:xfrm>
          <a:off x="0" y="5265"/>
          <a:ext cx="10932268" cy="1660355"/>
        </a:xfrm>
        <a:prstGeom prst="roundRect">
          <a:avLst>
            <a:gd name="adj" fmla="val 10000"/>
          </a:avLst>
        </a:prstGeom>
        <a:solidFill>
          <a:schemeClr val="accent5">
            <a:lumMod val="20000"/>
            <a:lumOff val="80000"/>
          </a:schemeClr>
        </a:solidFill>
        <a:ln>
          <a:noFill/>
        </a:ln>
        <a:effectLst>
          <a:outerShdw blurRad="50800" dist="38100" dir="2700000" algn="tl" rotWithShape="0">
            <a:prstClr val="black">
              <a:alpha val="40000"/>
            </a:prstClr>
          </a:outerShdw>
        </a:effectLst>
      </dsp:spPr>
      <dsp:style>
        <a:lnRef idx="0">
          <a:scrgbClr r="0" g="0" b="0"/>
        </a:lnRef>
        <a:fillRef idx="1">
          <a:scrgbClr r="0" g="0" b="0"/>
        </a:fillRef>
        <a:effectRef idx="0">
          <a:scrgbClr r="0" g="0" b="0"/>
        </a:effectRef>
        <a:fontRef idx="minor"/>
      </dsp:style>
    </dsp:sp>
    <dsp:sp modelId="{BAD13CA4-67A3-46B7-8CD6-1BA7A7C5259E}">
      <dsp:nvSpPr>
        <dsp:cNvPr id="0" name=""/>
        <dsp:cNvSpPr/>
      </dsp:nvSpPr>
      <dsp:spPr>
        <a:xfrm>
          <a:off x="502257" y="378845"/>
          <a:ext cx="914088" cy="91319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D328B5CC-61E7-4A96-922D-C3B00058F459}">
      <dsp:nvSpPr>
        <dsp:cNvPr id="0" name=""/>
        <dsp:cNvSpPr/>
      </dsp:nvSpPr>
      <dsp:spPr>
        <a:xfrm>
          <a:off x="1918603" y="5265"/>
          <a:ext cx="8938494" cy="16619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5893" tIns="175893" rIns="175893" bIns="175893" numCol="1" spcCol="1270" anchor="ctr" anchorCtr="0">
          <a:noAutofit/>
        </a:bodyPr>
        <a:lstStyle/>
        <a:p>
          <a:pPr lvl="0" algn="l" defTabSz="622300">
            <a:lnSpc>
              <a:spcPct val="90000"/>
            </a:lnSpc>
            <a:spcBef>
              <a:spcPct val="0"/>
            </a:spcBef>
            <a:spcAft>
              <a:spcPct val="35000"/>
            </a:spcAft>
          </a:pPr>
          <a:r>
            <a:rPr lang="pt-BR" sz="1400" b="0" i="0" kern="1200" dirty="0">
              <a:solidFill>
                <a:schemeClr val="bg1"/>
              </a:solidFill>
            </a:rPr>
            <a:t>Revelar fato ou circunstância de que tem ciência em razão das atribuições e que deva permanecer em segredo, propiciando beneficiamento por informação privilegiada ou colocando em risco a segurança da sociedade e do Estado </a:t>
          </a:r>
          <a:r>
            <a:rPr lang="pt-BR" sz="1400" b="1" i="0" kern="1200" dirty="0">
              <a:solidFill>
                <a:schemeClr val="bg1"/>
              </a:solidFill>
            </a:rPr>
            <a:t>(CONFLITO DE INTERESSES) – </a:t>
          </a:r>
          <a:r>
            <a:rPr lang="pt-BR" sz="1400" b="1" i="0" kern="1200" dirty="0" err="1">
              <a:solidFill>
                <a:schemeClr val="bg1"/>
              </a:solidFill>
            </a:rPr>
            <a:t>art</a:t>
          </a:r>
          <a:r>
            <a:rPr lang="pt-BR" sz="1400" b="1" i="0" kern="1200" dirty="0">
              <a:solidFill>
                <a:schemeClr val="bg1"/>
              </a:solidFill>
            </a:rPr>
            <a:t> 116 - VIII - guardar sigilo sobre assunto da repartição;</a:t>
          </a:r>
          <a:endParaRPr lang="en-US" sz="1400" kern="1200" dirty="0">
            <a:solidFill>
              <a:schemeClr val="bg1"/>
            </a:solidFill>
          </a:endParaRPr>
        </a:p>
      </dsp:txBody>
      <dsp:txXfrm>
        <a:off x="1918603" y="5265"/>
        <a:ext cx="8938494" cy="1661979"/>
      </dsp:txXfrm>
    </dsp:sp>
    <dsp:sp modelId="{91C4485A-070F-451B-953B-3986715CD2A0}">
      <dsp:nvSpPr>
        <dsp:cNvPr id="0" name=""/>
        <dsp:cNvSpPr/>
      </dsp:nvSpPr>
      <dsp:spPr>
        <a:xfrm>
          <a:off x="0" y="2070148"/>
          <a:ext cx="10932268" cy="1660355"/>
        </a:xfrm>
        <a:prstGeom prst="roundRect">
          <a:avLst>
            <a:gd name="adj" fmla="val 10000"/>
          </a:avLst>
        </a:prstGeom>
        <a:solidFill>
          <a:schemeClr val="accent5">
            <a:lumMod val="20000"/>
            <a:lumOff val="80000"/>
          </a:schemeClr>
        </a:solidFill>
        <a:ln>
          <a:noFill/>
        </a:ln>
        <a:effectLst>
          <a:outerShdw blurRad="50800" dist="38100" dir="2700000" algn="tl" rotWithShape="0">
            <a:prstClr val="black">
              <a:alpha val="40000"/>
            </a:prstClr>
          </a:outerShdw>
        </a:effectLst>
      </dsp:spPr>
      <dsp:style>
        <a:lnRef idx="0">
          <a:scrgbClr r="0" g="0" b="0"/>
        </a:lnRef>
        <a:fillRef idx="1">
          <a:scrgbClr r="0" g="0" b="0"/>
        </a:fillRef>
        <a:effectRef idx="0">
          <a:scrgbClr r="0" g="0" b="0"/>
        </a:effectRef>
        <a:fontRef idx="minor"/>
      </dsp:style>
    </dsp:sp>
    <dsp:sp modelId="{DC1E5573-5299-467D-AC14-EF0EDCD6D614}">
      <dsp:nvSpPr>
        <dsp:cNvPr id="0" name=""/>
        <dsp:cNvSpPr/>
      </dsp:nvSpPr>
      <dsp:spPr>
        <a:xfrm>
          <a:off x="502257" y="2443728"/>
          <a:ext cx="914088" cy="91319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218B425B-3311-4344-943F-22CB0A281DEE}">
      <dsp:nvSpPr>
        <dsp:cNvPr id="0" name=""/>
        <dsp:cNvSpPr/>
      </dsp:nvSpPr>
      <dsp:spPr>
        <a:xfrm>
          <a:off x="1918603" y="2070148"/>
          <a:ext cx="8938494" cy="1661979"/>
        </a:xfrm>
        <a:prstGeom prst="rect">
          <a:avLst/>
        </a:prstGeom>
        <a:solidFill>
          <a:schemeClr val="accent5">
            <a:lumMod val="20000"/>
            <a:lumOff val="8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175893" tIns="175893" rIns="175893" bIns="175893" numCol="1" spcCol="1270" anchor="ctr" anchorCtr="0">
          <a:noAutofit/>
        </a:bodyPr>
        <a:lstStyle/>
        <a:p>
          <a:pPr lvl="0" algn="l" defTabSz="622300">
            <a:lnSpc>
              <a:spcPct val="90000"/>
            </a:lnSpc>
            <a:spcBef>
              <a:spcPct val="0"/>
            </a:spcBef>
            <a:spcAft>
              <a:spcPct val="35000"/>
            </a:spcAft>
          </a:pPr>
          <a:r>
            <a:rPr lang="pt-BR" sz="1400" b="0" i="0" kern="1200" dirty="0">
              <a:solidFill>
                <a:schemeClr val="bg1"/>
              </a:solidFill>
            </a:rPr>
            <a:t>Aceitar emprego, comissão ou exercer atividade de consultoria ou assessoramento para pessoa física ou jurídica que tenha interesse suscetível de ser atingido ou amparado por ação ou omissão decorrente das atribuições do agente </a:t>
          </a:r>
          <a:r>
            <a:rPr lang="pt-BR" sz="1400" b="0" i="0" kern="1200" dirty="0">
              <a:solidFill>
                <a:schemeClr val="bg1"/>
              </a:solidFill>
              <a:latin typeface="Century Gothic" panose="020B0502020202020204"/>
              <a:ea typeface="+mn-ea"/>
              <a:cs typeface="+mn-cs"/>
            </a:rPr>
            <a:t>público</a:t>
          </a:r>
          <a:r>
            <a:rPr lang="pt-BR" sz="1400" b="0" i="0" kern="1200" dirty="0">
              <a:solidFill>
                <a:schemeClr val="bg1"/>
              </a:solidFill>
            </a:rPr>
            <a:t>, durante a atividade </a:t>
          </a:r>
          <a:r>
            <a:rPr lang="pt-BR" sz="1400" b="1" i="0" kern="1200" dirty="0">
              <a:solidFill>
                <a:schemeClr val="bg1"/>
              </a:solidFill>
            </a:rPr>
            <a:t>(CONFLITO DE INTERESSES) - X - participar de gerência ou administração de sociedade privada, personificada ou não personificada, exercer o comércio, exceto na qualidade de acionista, cotista ou comanditário; XVIII - exercer quaisquer atividades que sejam incompatíveis com o exercício do cargo ou função e com o horário de trabalho;</a:t>
          </a:r>
          <a:endParaRPr lang="en-US" sz="1400" kern="1200" dirty="0">
            <a:solidFill>
              <a:schemeClr val="bg1"/>
            </a:solidFill>
          </a:endParaRPr>
        </a:p>
      </dsp:txBody>
      <dsp:txXfrm>
        <a:off x="1918603" y="2070148"/>
        <a:ext cx="8938494" cy="1661979"/>
      </dsp:txXfrm>
    </dsp:sp>
    <dsp:sp modelId="{4967E3C5-70CB-4C85-A6D4-1D320B41C906}">
      <dsp:nvSpPr>
        <dsp:cNvPr id="0" name=""/>
        <dsp:cNvSpPr/>
      </dsp:nvSpPr>
      <dsp:spPr>
        <a:xfrm>
          <a:off x="0" y="4135031"/>
          <a:ext cx="10932268" cy="1660355"/>
        </a:xfrm>
        <a:prstGeom prst="roundRect">
          <a:avLst>
            <a:gd name="adj" fmla="val 10000"/>
          </a:avLst>
        </a:prstGeom>
        <a:solidFill>
          <a:schemeClr val="accent5">
            <a:lumMod val="20000"/>
            <a:lumOff val="80000"/>
          </a:schemeClr>
        </a:solidFill>
        <a:ln>
          <a:noFill/>
        </a:ln>
        <a:effectLst>
          <a:outerShdw blurRad="50800" dist="38100" dir="2700000" algn="tl" rotWithShape="0">
            <a:prstClr val="black">
              <a:alpha val="40000"/>
            </a:prstClr>
          </a:outerShdw>
        </a:effectLst>
      </dsp:spPr>
      <dsp:style>
        <a:lnRef idx="0">
          <a:scrgbClr r="0" g="0" b="0"/>
        </a:lnRef>
        <a:fillRef idx="1">
          <a:scrgbClr r="0" g="0" b="0"/>
        </a:fillRef>
        <a:effectRef idx="0">
          <a:scrgbClr r="0" g="0" b="0"/>
        </a:effectRef>
        <a:fontRef idx="minor"/>
      </dsp:style>
    </dsp:sp>
    <dsp:sp modelId="{B4F6DC13-803B-4914-BE1C-0EAB11FB0F34}">
      <dsp:nvSpPr>
        <dsp:cNvPr id="0" name=""/>
        <dsp:cNvSpPr/>
      </dsp:nvSpPr>
      <dsp:spPr>
        <a:xfrm>
          <a:off x="502257" y="4508611"/>
          <a:ext cx="914088" cy="91319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7724FE4F-947B-4E0D-84E7-A3F7140B50A2}">
      <dsp:nvSpPr>
        <dsp:cNvPr id="0" name=""/>
        <dsp:cNvSpPr/>
      </dsp:nvSpPr>
      <dsp:spPr>
        <a:xfrm>
          <a:off x="1918603" y="4135031"/>
          <a:ext cx="8938494" cy="1661979"/>
        </a:xfrm>
        <a:prstGeom prst="rect">
          <a:avLst/>
        </a:prstGeom>
        <a:solidFill>
          <a:schemeClr val="accent5">
            <a:lumMod val="20000"/>
            <a:lumOff val="8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175893" tIns="175893" rIns="175893" bIns="175893" numCol="1" spcCol="1270" anchor="ctr" anchorCtr="0">
          <a:noAutofit/>
        </a:bodyPr>
        <a:lstStyle/>
        <a:p>
          <a:pPr lvl="0" algn="l" defTabSz="622300">
            <a:lnSpc>
              <a:spcPct val="90000"/>
            </a:lnSpc>
            <a:spcBef>
              <a:spcPct val="0"/>
            </a:spcBef>
            <a:spcAft>
              <a:spcPct val="35000"/>
            </a:spcAft>
          </a:pPr>
          <a:r>
            <a:rPr lang="pt-BR" sz="1400" b="0" i="0" kern="1200" dirty="0">
              <a:solidFill>
                <a:schemeClr val="bg1"/>
              </a:solidFill>
            </a:rPr>
            <a:t>Nomear cônjuge, companheiro ou parente em linha reta, colateral ou por afinidade, até o terceiro grau, inclusive, da autoridade nomeante ou de servidor da mesma pessoa jurídica investido em cargo de direção, chefia ou assessoramento, para o exercício de cargo em comissão ou de confiança ou, ainda, de função gratificada na administração pública direta e indireta em qualquer dos Poderes da União, dos Estados, do Distrito Federal e dos Municípios, compreendido o ajuste mediante designações recíprocas;  </a:t>
          </a:r>
          <a:r>
            <a:rPr lang="pt-BR" sz="1400" b="1" i="0" kern="1200" dirty="0">
              <a:solidFill>
                <a:schemeClr val="bg1"/>
              </a:solidFill>
            </a:rPr>
            <a:t>(NEPOTISMO) – </a:t>
          </a:r>
          <a:r>
            <a:rPr lang="pt-BR" sz="1400" b="1" i="0" kern="1200" dirty="0" err="1">
              <a:solidFill>
                <a:schemeClr val="bg1"/>
              </a:solidFill>
            </a:rPr>
            <a:t>art</a:t>
          </a:r>
          <a:r>
            <a:rPr lang="pt-BR" sz="1400" b="1" i="0" kern="1200" dirty="0">
              <a:solidFill>
                <a:schemeClr val="bg1"/>
              </a:solidFill>
            </a:rPr>
            <a:t> 117 - VIII - manter sob sua chefia imediata, em cargo ou função de confiança, cônjuge, companheiro ou parente até o segundo grau civil;</a:t>
          </a:r>
          <a:endParaRPr lang="en-US" sz="1400" kern="1200" dirty="0">
            <a:solidFill>
              <a:schemeClr val="bg1"/>
            </a:solidFill>
          </a:endParaRPr>
        </a:p>
      </dsp:txBody>
      <dsp:txXfrm>
        <a:off x="1918603" y="4135031"/>
        <a:ext cx="8938494" cy="166197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6CCC1E-4654-AF4F-AA5D-AC9FB4CF1241}">
      <dsp:nvSpPr>
        <dsp:cNvPr id="0" name=""/>
        <dsp:cNvSpPr/>
      </dsp:nvSpPr>
      <dsp:spPr>
        <a:xfrm>
          <a:off x="0" y="0"/>
          <a:ext cx="9092989" cy="1714817"/>
        </a:xfrm>
        <a:prstGeom prst="roundRect">
          <a:avLst>
            <a:gd name="adj" fmla="val 10000"/>
          </a:avLst>
        </a:prstGeom>
        <a:solidFill>
          <a:srgbClr val="FDE7CA"/>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pt-BR" sz="1600" b="0" kern="1200" dirty="0">
              <a:solidFill>
                <a:schemeClr val="bg1"/>
              </a:solidFill>
            </a:rPr>
            <a:t>O Servidor  ALPHA foi intimado a prestar depoimento no âmbito de um processo disciplinar. Após a oitiva, ALPHA encontra-se com seus colegas e conta a eles tudo que foi dito na audiência, incluindo o nome das pessoas envolvidas na apuração. ALPHA estaria descumprindo alguma norma de conduta?</a:t>
          </a:r>
          <a:endParaRPr lang="en-US" sz="1600" b="0" kern="1200" dirty="0">
            <a:solidFill>
              <a:schemeClr val="bg1"/>
            </a:solidFill>
          </a:endParaRPr>
        </a:p>
      </dsp:txBody>
      <dsp:txXfrm>
        <a:off x="50225" y="50225"/>
        <a:ext cx="7242568" cy="1614367"/>
      </dsp:txXfrm>
    </dsp:sp>
    <dsp:sp modelId="{84B7B5B6-5553-D242-A70A-50FA12163B2A}">
      <dsp:nvSpPr>
        <dsp:cNvPr id="0" name=""/>
        <dsp:cNvSpPr/>
      </dsp:nvSpPr>
      <dsp:spPr>
        <a:xfrm>
          <a:off x="802322" y="2000620"/>
          <a:ext cx="9092989" cy="1714817"/>
        </a:xfrm>
        <a:prstGeom prst="roundRect">
          <a:avLst>
            <a:gd name="adj" fmla="val 10000"/>
          </a:avLst>
        </a:prstGeom>
        <a:solidFill>
          <a:srgbClr val="E2CFB7"/>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pt-BR" sz="1700" b="0" kern="1200" dirty="0">
              <a:solidFill>
                <a:schemeClr val="bg1"/>
              </a:solidFill>
            </a:rPr>
            <a:t>A Servidora BETA trabalha na área de manutenção predial, em regime presencial, e tem, junto com seu primo, uma empresa de instalação de ar condicionado. BETA atua na empresa fazendo toda a parte técnica e administrativa, inclusive visitando os clientes em horário comercial. Estaria BETA praticando alguma infração disciplinar?</a:t>
          </a:r>
          <a:endParaRPr lang="en-US" sz="1700" b="0" kern="1200" dirty="0">
            <a:solidFill>
              <a:schemeClr val="bg1"/>
            </a:solidFill>
          </a:endParaRPr>
        </a:p>
      </dsp:txBody>
      <dsp:txXfrm>
        <a:off x="852547" y="2050845"/>
        <a:ext cx="7075585" cy="1614367"/>
      </dsp:txXfrm>
    </dsp:sp>
    <dsp:sp modelId="{E07BFB0B-A23A-1B4F-BD7D-92661AB5554E}">
      <dsp:nvSpPr>
        <dsp:cNvPr id="0" name=""/>
        <dsp:cNvSpPr/>
      </dsp:nvSpPr>
      <dsp:spPr>
        <a:xfrm>
          <a:off x="1471251" y="3989305"/>
          <a:ext cx="9092989" cy="1714817"/>
        </a:xfrm>
        <a:prstGeom prst="roundRect">
          <a:avLst>
            <a:gd name="adj" fmla="val 10000"/>
          </a:avLst>
        </a:prstGeom>
        <a:solidFill>
          <a:srgbClr val="CEBEAA"/>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pt-BR" sz="1700" b="0" kern="1200" dirty="0">
              <a:solidFill>
                <a:schemeClr val="bg1"/>
              </a:solidFill>
            </a:rPr>
            <a:t>O servidor ALPHA trabalha na área de transporte de um </a:t>
          </a:r>
          <a:r>
            <a:rPr lang="pt-BR" sz="1700" b="0" kern="1200" dirty="0" err="1">
              <a:solidFill>
                <a:schemeClr val="bg1"/>
              </a:solidFill>
            </a:rPr>
            <a:t>Orgão</a:t>
          </a:r>
          <a:r>
            <a:rPr lang="pt-BR" sz="1700" b="0" kern="1200" dirty="0">
              <a:solidFill>
                <a:schemeClr val="bg1"/>
              </a:solidFill>
            </a:rPr>
            <a:t> X e solicita diariamente o veículo oficial para o transporte de sua filha à escola. Na requisição do veículo, ALPHA declara que irá transportar amostras de material para um laboratório do órgão. A conduta de ALPHA estaria correta? Qual a responsabilidade do servidor que autorizou o uso do veículo?</a:t>
          </a:r>
          <a:endParaRPr lang="en-US" sz="1700" b="0" kern="1200" dirty="0">
            <a:solidFill>
              <a:schemeClr val="bg1"/>
            </a:solidFill>
          </a:endParaRPr>
        </a:p>
      </dsp:txBody>
      <dsp:txXfrm>
        <a:off x="1521476" y="4039530"/>
        <a:ext cx="7075585" cy="1614367"/>
      </dsp:txXfrm>
    </dsp:sp>
    <dsp:sp modelId="{D5230C79-BCB7-8249-8DCA-2333D74B21BC}">
      <dsp:nvSpPr>
        <dsp:cNvPr id="0" name=""/>
        <dsp:cNvSpPr/>
      </dsp:nvSpPr>
      <dsp:spPr>
        <a:xfrm>
          <a:off x="7978358" y="1300403"/>
          <a:ext cx="1114631" cy="1114631"/>
        </a:xfrm>
        <a:prstGeom prst="downArrow">
          <a:avLst>
            <a:gd name="adj1" fmla="val 55000"/>
            <a:gd name="adj2" fmla="val 45000"/>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US" sz="3600" kern="1200"/>
        </a:p>
      </dsp:txBody>
      <dsp:txXfrm>
        <a:off x="8229150" y="1300403"/>
        <a:ext cx="613047" cy="838760"/>
      </dsp:txXfrm>
    </dsp:sp>
    <dsp:sp modelId="{F9F64ADB-A6CF-6444-8399-4C2C912F6F28}">
      <dsp:nvSpPr>
        <dsp:cNvPr id="0" name=""/>
        <dsp:cNvSpPr/>
      </dsp:nvSpPr>
      <dsp:spPr>
        <a:xfrm>
          <a:off x="8780681" y="3289591"/>
          <a:ext cx="1114631" cy="1114631"/>
        </a:xfrm>
        <a:prstGeom prst="downArrow">
          <a:avLst>
            <a:gd name="adj1" fmla="val 55000"/>
            <a:gd name="adj2" fmla="val 45000"/>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US" sz="3600" kern="1200"/>
        </a:p>
      </dsp:txBody>
      <dsp:txXfrm>
        <a:off x="9031473" y="3289591"/>
        <a:ext cx="613047" cy="83876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7D48BE-D5A2-CF47-8003-F9DBA2BEA2AA}">
      <dsp:nvSpPr>
        <dsp:cNvPr id="0" name=""/>
        <dsp:cNvSpPr/>
      </dsp:nvSpPr>
      <dsp:spPr>
        <a:xfrm>
          <a:off x="1671568" y="0"/>
          <a:ext cx="4562567" cy="4562567"/>
        </a:xfrm>
        <a:prstGeom prst="ellipse">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endParaRPr lang="pt-BR" sz="2400" kern="1200" dirty="0"/>
        </a:p>
      </dsp:txBody>
      <dsp:txXfrm>
        <a:off x="3155543" y="228128"/>
        <a:ext cx="1594617" cy="684385"/>
      </dsp:txXfrm>
    </dsp:sp>
    <dsp:sp modelId="{CBE7C2C2-25E2-DC4C-B4D0-33A22B47BC5E}">
      <dsp:nvSpPr>
        <dsp:cNvPr id="0" name=""/>
        <dsp:cNvSpPr/>
      </dsp:nvSpPr>
      <dsp:spPr>
        <a:xfrm>
          <a:off x="2241889" y="1140641"/>
          <a:ext cx="3421925" cy="3421925"/>
        </a:xfrm>
        <a:prstGeom prst="ellipse">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endParaRPr lang="pt-BR" sz="2200" kern="1200" dirty="0"/>
        </a:p>
      </dsp:txBody>
      <dsp:txXfrm>
        <a:off x="3155543" y="1354512"/>
        <a:ext cx="1594617" cy="641610"/>
      </dsp:txXfrm>
    </dsp:sp>
    <dsp:sp modelId="{EDE201E1-1843-AD42-8ED1-DFC5348B61AE}">
      <dsp:nvSpPr>
        <dsp:cNvPr id="0" name=""/>
        <dsp:cNvSpPr/>
      </dsp:nvSpPr>
      <dsp:spPr>
        <a:xfrm>
          <a:off x="2767200" y="2281283"/>
          <a:ext cx="2281283" cy="2281283"/>
        </a:xfrm>
        <a:prstGeom prst="ellipse">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84480" tIns="284480" rIns="284480" bIns="284480" numCol="1" spcCol="1270" anchor="ctr" anchorCtr="0">
          <a:noAutofit/>
        </a:bodyPr>
        <a:lstStyle/>
        <a:p>
          <a:pPr lvl="0" algn="just" defTabSz="1778000">
            <a:lnSpc>
              <a:spcPct val="90000"/>
            </a:lnSpc>
            <a:spcBef>
              <a:spcPct val="0"/>
            </a:spcBef>
            <a:spcAft>
              <a:spcPct val="35000"/>
            </a:spcAft>
          </a:pPr>
          <a:endParaRPr lang="pt-BR" sz="4000" kern="1200" dirty="0"/>
        </a:p>
      </dsp:txBody>
      <dsp:txXfrm>
        <a:off x="3101286" y="2851604"/>
        <a:ext cx="1613111" cy="1140641"/>
      </dsp:txXfrm>
    </dsp:sp>
  </dsp:spTree>
</dsp:drawing>
</file>

<file path=ppt/diagrams/layout1.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xmlns="">
        <a:lvl1pPr>
          <a:lnSpc>
            <a:spcPct val="100000"/>
          </a:lnSpc>
        </a:lvl1pPr>
        <a:lvl2pPr>
          <a:lnSpc>
            <a:spcPct val="100000"/>
          </a:lnSpc>
        </a:lvl2pPr>
      </dgm1612:lstStyle>
    </a:ext>
  </dgm:extLst>
</dgm:layoutDef>
</file>

<file path=ppt/diagrams/layout6.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7.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19T06:07:22.119"/>
    </inkml:context>
    <inkml:brush xml:id="br0">
      <inkml:brushProperty name="width" value="0.3" units="cm"/>
      <inkml:brushProperty name="height" value="0.6" units="cm"/>
      <inkml:brushProperty name="color" value="#FFFC00"/>
      <inkml:brushProperty name="tip" value="rectangle"/>
      <inkml:brushProperty name="rasterOp" value="maskPen"/>
    </inkml:brush>
  </inkml:definitions>
  <inkml:trace contextRef="#ctx0" brushRef="#br0">0 1,'0'0</inkml:trace>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ide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pt-BR"/>
              <a:t>Clique para editar o título mestre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BR"/>
              <a:t>Clique para editar o estilo do subtítulo Mestre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a:pPr/>
              <a:t>11/25/2024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a:pPr/>
              <a:t>‹nº›</a:t>
            </a:fld>
            <a:endParaRPr lang="en-US"/>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Foto Panorâmica com Le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pt-BR"/>
              <a:t>Clique no ícone para adicionar uma imagem</a:t>
            </a:r>
            <a:endParaRPr lang="en-US"/>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pt-BR"/>
              <a:t>Editar estilos de texto Mestre</a:t>
            </a:r>
          </a:p>
        </p:txBody>
      </p:sp>
      <p:sp>
        <p:nvSpPr>
          <p:cNvPr id="3" name="Date Placeholder 2"/>
          <p:cNvSpPr>
            <a:spLocks noGrp="1"/>
          </p:cNvSpPr>
          <p:nvPr>
            <p:ph type="dt" sz="half" idx="10"/>
          </p:nvPr>
        </p:nvSpPr>
        <p:spPr/>
        <p:txBody>
          <a:bodyPr/>
          <a:lstStyle/>
          <a:p>
            <a:fld id="{B61BEF0D-F0BB-DE4B-95CE-6DB70DBA9567}" type="datetimeFigureOut">
              <a:rPr lang="en-US"/>
              <a:pPr/>
              <a:t>11/25/2024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57F1E4F-1CFF-5643-939E-217C01CDF565}" type="slidenum">
              <a:rPr lang="en-US"/>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e Legenda">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pt-BR"/>
              <a:t>Clique para editar o título mestre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a:t>Editar estilos de texto Mestre</a:t>
            </a:r>
          </a:p>
        </p:txBody>
      </p:sp>
      <p:sp>
        <p:nvSpPr>
          <p:cNvPr id="4" name="Date Placeholder 3"/>
          <p:cNvSpPr>
            <a:spLocks noGrp="1"/>
          </p:cNvSpPr>
          <p:nvPr>
            <p:ph type="dt" sz="half" idx="10"/>
          </p:nvPr>
        </p:nvSpPr>
        <p:spPr/>
        <p:txBody>
          <a:bodyPr/>
          <a:lstStyle/>
          <a:p>
            <a:fld id="{B61BEF0D-F0BB-DE4B-95CE-6DB70DBA9567}" type="datetimeFigureOut">
              <a:rPr lang="en-US"/>
              <a:pPr/>
              <a:t>11/25/2024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a:pPr/>
              <a:t>‹nº›</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çã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pt-BR"/>
              <a:t>Clique para editar o título mestre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pt-BR"/>
              <a:t>Editar estilos de texto Mestre</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a:t>Editar estilos de texto Mestre</a:t>
            </a:r>
          </a:p>
        </p:txBody>
      </p:sp>
      <p:sp>
        <p:nvSpPr>
          <p:cNvPr id="4" name="Date Placeholder 3"/>
          <p:cNvSpPr>
            <a:spLocks noGrp="1"/>
          </p:cNvSpPr>
          <p:nvPr>
            <p:ph type="dt" sz="half" idx="10"/>
          </p:nvPr>
        </p:nvSpPr>
        <p:spPr/>
        <p:txBody>
          <a:bodyPr/>
          <a:lstStyle/>
          <a:p>
            <a:fld id="{B61BEF0D-F0BB-DE4B-95CE-6DB70DBA9567}" type="datetimeFigureOut">
              <a:rPr lang="en-US"/>
              <a:pPr/>
              <a:t>11/25/2024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a:pPr/>
              <a:t>‹nº›</a:t>
            </a:fld>
            <a:endParaRPr lang="en-US"/>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ão de Nom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pt-BR"/>
              <a:t>Clique para editar o título mestre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a:t>Editar estilos de texto Mestre</a:t>
            </a:r>
          </a:p>
        </p:txBody>
      </p:sp>
      <p:sp>
        <p:nvSpPr>
          <p:cNvPr id="4" name="Date Placeholder 3"/>
          <p:cNvSpPr>
            <a:spLocks noGrp="1"/>
          </p:cNvSpPr>
          <p:nvPr>
            <p:ph type="dt" sz="half" idx="10"/>
          </p:nvPr>
        </p:nvSpPr>
        <p:spPr/>
        <p:txBody>
          <a:bodyPr/>
          <a:lstStyle/>
          <a:p>
            <a:fld id="{B61BEF0D-F0BB-DE4B-95CE-6DB70DBA9567}" type="datetimeFigureOut">
              <a:rPr lang="en-US"/>
              <a:pPr/>
              <a:t>11/25/2024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a:pPr/>
              <a:t>‹nº›</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o Cartão de Nom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pt-BR"/>
              <a:t>Clique para editar o título mestre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pt-BR"/>
              <a:t>Editar estilos de texto Mestre</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a:t>Editar estilos de texto Mestre</a:t>
            </a:r>
          </a:p>
        </p:txBody>
      </p:sp>
      <p:sp>
        <p:nvSpPr>
          <p:cNvPr id="4" name="Date Placeholder 3"/>
          <p:cNvSpPr>
            <a:spLocks noGrp="1"/>
          </p:cNvSpPr>
          <p:nvPr>
            <p:ph type="dt" sz="half" idx="10"/>
          </p:nvPr>
        </p:nvSpPr>
        <p:spPr/>
        <p:txBody>
          <a:bodyPr/>
          <a:lstStyle/>
          <a:p>
            <a:fld id="{B61BEF0D-F0BB-DE4B-95CE-6DB70DBA9567}" type="datetimeFigureOut">
              <a:rPr lang="en-US"/>
              <a:pPr/>
              <a:t>11/25/2024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a:pPr/>
              <a:t>‹nº›</a:t>
            </a:fld>
            <a:endParaRPr lang="en-US"/>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iro ou Fals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pt-BR"/>
              <a:t>Clique para editar o título mestre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pt-BR"/>
              <a:t>Editar estilos de texto Mestre</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a:t>Editar estilos de texto Mestre</a:t>
            </a:r>
          </a:p>
        </p:txBody>
      </p:sp>
      <p:sp>
        <p:nvSpPr>
          <p:cNvPr id="4" name="Date Placeholder 3"/>
          <p:cNvSpPr>
            <a:spLocks noGrp="1"/>
          </p:cNvSpPr>
          <p:nvPr>
            <p:ph type="dt" sz="half" idx="10"/>
          </p:nvPr>
        </p:nvSpPr>
        <p:spPr/>
        <p:txBody>
          <a:bodyPr/>
          <a:lstStyle/>
          <a:p>
            <a:fld id="{B61BEF0D-F0BB-DE4B-95CE-6DB70DBA9567}" type="datetimeFigureOut">
              <a:rPr lang="en-US"/>
              <a:pPr/>
              <a:t>11/25/2024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a:pPr/>
              <a:t>‹nº›</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pt-BR"/>
              <a:t>Clique para editar o título mestre</a:t>
            </a:r>
            <a:endParaRPr lang="en-US" dirty="0"/>
          </a:p>
        </p:txBody>
      </p:sp>
      <p:sp>
        <p:nvSpPr>
          <p:cNvPr id="3" name="Vertical Text Placeholder 2"/>
          <p:cNvSpPr>
            <a:spLocks noGrp="1"/>
          </p:cNvSpPr>
          <p:nvPr>
            <p:ph type="body" orient="vert" idx="1"/>
          </p:nvPr>
        </p:nvSpPr>
        <p:spPr/>
        <p:txBody>
          <a:bodyPr vert="eaVert" ancho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a:pPr/>
              <a:t>11/25/2024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a:pPr/>
              <a:t>‹nº›</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pt-BR"/>
              <a:t>Clique para editar o título mestre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a:pPr/>
              <a:t>11/25/2024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Content Placeholder 2"/>
          <p:cNvSpPr>
            <a:spLocks noGrp="1"/>
          </p:cNvSpPr>
          <p:nvPr>
            <p:ph idx="1"/>
          </p:nvPr>
        </p:nvSpPr>
        <p:spPr/>
        <p:txBody>
          <a:bodyPr anchor="ct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a:pPr/>
              <a:t>11/25/2024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pt-BR"/>
              <a:t>Clique para editar o título mestre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a:t>Editar estilos de texto Mestre</a:t>
            </a:r>
          </a:p>
        </p:txBody>
      </p:sp>
      <p:sp>
        <p:nvSpPr>
          <p:cNvPr id="4" name="Date Placeholder 3"/>
          <p:cNvSpPr>
            <a:spLocks noGrp="1"/>
          </p:cNvSpPr>
          <p:nvPr>
            <p:ph type="dt" sz="half" idx="10"/>
          </p:nvPr>
        </p:nvSpPr>
        <p:spPr/>
        <p:txBody>
          <a:bodyPr/>
          <a:lstStyle/>
          <a:p>
            <a:fld id="{B61BEF0D-F0BB-DE4B-95CE-6DB70DBA9567}" type="datetimeFigureOut">
              <a:rPr lang="en-US"/>
              <a:pPr/>
              <a:t>11/25/2024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a:pPr/>
              <a:t>11/25/2024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217C01CDF565}" type="slidenum">
              <a:rPr lang="en-US"/>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pt-BR"/>
              <a:t>Clique para editar o título mestre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a:pPr/>
              <a:t>11/25/2024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57F1E4F-1CFF-5643-939E-217C01CDF565}" type="slidenum">
              <a:rPr lang="en-US"/>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a:pPr/>
              <a:t>11/25/2024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57F1E4F-1CFF-5643-939E-217C01CDF565}" type="slidenum">
              <a:rPr lang="en-US"/>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a:pPr/>
              <a:t>11/25/2024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57F1E4F-1CFF-5643-939E-217C01CDF565}" type="slidenum">
              <a:rPr lang="en-US"/>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pt-BR"/>
              <a:t>Clique para editar o título mestre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a:t>Editar estilos de texto Mestre</a:t>
            </a:r>
          </a:p>
        </p:txBody>
      </p:sp>
      <p:sp>
        <p:nvSpPr>
          <p:cNvPr id="5" name="Date Placeholder 4"/>
          <p:cNvSpPr>
            <a:spLocks noGrp="1"/>
          </p:cNvSpPr>
          <p:nvPr>
            <p:ph type="dt" sz="half" idx="10"/>
          </p:nvPr>
        </p:nvSpPr>
        <p:spPr/>
        <p:txBody>
          <a:bodyPr/>
          <a:lstStyle/>
          <a:p>
            <a:fld id="{B61BEF0D-F0BB-DE4B-95CE-6DB70DBA9567}" type="datetimeFigureOut">
              <a:rPr lang="en-US"/>
              <a:pPr/>
              <a:t>11/25/2024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217C01CDF565}" type="slidenum">
              <a:rPr lang="en-US"/>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pt-BR"/>
              <a:t>Clique para editar o título mestre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pt-BR"/>
              <a:t>Clique no ícone para adicionar uma imagem</a:t>
            </a:r>
            <a:endParaRPr lang="en-US"/>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a:t>Editar estilos de texto Mestre</a:t>
            </a:r>
          </a:p>
        </p:txBody>
      </p:sp>
      <p:sp>
        <p:nvSpPr>
          <p:cNvPr id="5" name="Date Placeholder 4"/>
          <p:cNvSpPr>
            <a:spLocks noGrp="1"/>
          </p:cNvSpPr>
          <p:nvPr>
            <p:ph type="dt" sz="half" idx="10"/>
          </p:nvPr>
        </p:nvSpPr>
        <p:spPr/>
        <p:txBody>
          <a:bodyPr/>
          <a:lstStyle/>
          <a:p>
            <a:fld id="{B61BEF0D-F0BB-DE4B-95CE-6DB70DBA9567}" type="datetimeFigureOut">
              <a:rPr lang="en-US"/>
              <a:pPr/>
              <a:t>11/25/2024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217C01CDF565}" type="slidenum">
              <a:rPr lang="en-US"/>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pt-BR"/>
              <a:t>Clique para editar o título mestre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a:pPr/>
              <a:t>11/25/2024</a:t>
            </a:fld>
            <a:endParaRPr lang="en-US"/>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a:pPr/>
              <a:t>‹nº›</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68"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6.xml.rels><?xml version="1.0" encoding="UTF-8" standalone="yes"?>
<Relationships xmlns="http://schemas.openxmlformats.org/package/2006/relationships"><Relationship Id="rId3" Type="http://schemas.openxmlformats.org/officeDocument/2006/relationships/hyperlink" Target="https://nomedissomesmo.blogspot.com/2010/10/aparecer.html" TargetMode="External"/><Relationship Id="rId2" Type="http://schemas.openxmlformats.org/officeDocument/2006/relationships/image" Target="../media/image8.jpg"/><Relationship Id="rId1" Type="http://schemas.openxmlformats.org/officeDocument/2006/relationships/slideLayout" Target="../slideLayouts/slideLayout6.xml"/><Relationship Id="rId4" Type="http://schemas.openxmlformats.org/officeDocument/2006/relationships/hyperlink" Target="https://creativecommons.org/licenses/by-nc-nd/3.0/"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customXml" Target="../ink/ink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diagramLayout" Target="../diagrams/layout3.xml"/><Relationship Id="rId18" Type="http://schemas.openxmlformats.org/officeDocument/2006/relationships/diagramLayout" Target="../diagrams/layout4.xml"/><Relationship Id="rId3" Type="http://schemas.openxmlformats.org/officeDocument/2006/relationships/diagramLayout" Target="../diagrams/layout1.xml"/><Relationship Id="rId21" Type="http://schemas.microsoft.com/office/2007/relationships/diagramDrawing" Target="../diagrams/drawing4.xml"/><Relationship Id="rId7" Type="http://schemas.openxmlformats.org/officeDocument/2006/relationships/diagramData" Target="../diagrams/data2.xml"/><Relationship Id="rId12" Type="http://schemas.openxmlformats.org/officeDocument/2006/relationships/diagramData" Target="../diagrams/data3.xml"/><Relationship Id="rId17" Type="http://schemas.openxmlformats.org/officeDocument/2006/relationships/diagramData" Target="../diagrams/data4.xml"/><Relationship Id="rId2" Type="http://schemas.openxmlformats.org/officeDocument/2006/relationships/diagramData" Target="../diagrams/data1.xml"/><Relationship Id="rId16" Type="http://schemas.microsoft.com/office/2007/relationships/diagramDrawing" Target="../diagrams/drawing3.xml"/><Relationship Id="rId20" Type="http://schemas.openxmlformats.org/officeDocument/2006/relationships/diagramColors" Target="../diagrams/colors4.xml"/><Relationship Id="rId1" Type="http://schemas.openxmlformats.org/officeDocument/2006/relationships/slideLayout" Target="../slideLayouts/slideLayout7.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5" Type="http://schemas.openxmlformats.org/officeDocument/2006/relationships/diagramColors" Target="../diagrams/colors3.xml"/><Relationship Id="rId10" Type="http://schemas.openxmlformats.org/officeDocument/2006/relationships/diagramColors" Target="../diagrams/colors2.xml"/><Relationship Id="rId19" Type="http://schemas.openxmlformats.org/officeDocument/2006/relationships/diagramQuickStyle" Target="../diagrams/quickStyle4.xml"/><Relationship Id="rId4" Type="http://schemas.openxmlformats.org/officeDocument/2006/relationships/diagramQuickStyle" Target="../diagrams/quickStyle1.xml"/><Relationship Id="rId9" Type="http://schemas.openxmlformats.org/officeDocument/2006/relationships/diagramQuickStyle" Target="../diagrams/quickStyle2.xml"/><Relationship Id="rId14" Type="http://schemas.openxmlformats.org/officeDocument/2006/relationships/diagramQuickStyle" Target="../diagrams/quickStyl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hyperlink" Target="https://www.planalto.gov.br/ccivil_03/Constituicao/Constituicao.htm#art37%C2%A71"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4212" y="1341690"/>
            <a:ext cx="8001000" cy="1760434"/>
          </a:xfrm>
        </p:spPr>
        <p:txBody>
          <a:bodyPr>
            <a:normAutofit/>
          </a:bodyPr>
          <a:lstStyle/>
          <a:p>
            <a:r>
              <a:rPr lang="pt-BR" sz="5400" dirty="0"/>
              <a:t>CONDUTAS ÉTICAS NA GESTÃO</a:t>
            </a:r>
          </a:p>
        </p:txBody>
      </p:sp>
      <p:sp>
        <p:nvSpPr>
          <p:cNvPr id="3" name="Subtítulo 2"/>
          <p:cNvSpPr>
            <a:spLocks noGrp="1"/>
          </p:cNvSpPr>
          <p:nvPr>
            <p:ph type="subTitle" idx="1"/>
          </p:nvPr>
        </p:nvSpPr>
        <p:spPr/>
        <p:txBody>
          <a:bodyPr>
            <a:normAutofit fontScale="85000" lnSpcReduction="10000"/>
          </a:bodyPr>
          <a:lstStyle/>
          <a:p>
            <a:r>
              <a:rPr lang="pt-BR" sz="4800" dirty="0"/>
              <a:t>REFLEXÕES NECESSÁRIAS NA ATUAÇÃO DOS GESTORES</a:t>
            </a:r>
          </a:p>
        </p:txBody>
      </p:sp>
      <p:pic>
        <p:nvPicPr>
          <p:cNvPr id="4" name="Image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65771" y="4455269"/>
            <a:ext cx="2323978" cy="1797412"/>
          </a:xfrm>
          <a:prstGeom prst="rect">
            <a:avLst/>
          </a:prstGeom>
        </p:spPr>
      </p:pic>
      <p:sp>
        <p:nvSpPr>
          <p:cNvPr id="5" name="CaixaDeTexto 4"/>
          <p:cNvSpPr txBox="1"/>
          <p:nvPr/>
        </p:nvSpPr>
        <p:spPr>
          <a:xfrm>
            <a:off x="9809625" y="6252681"/>
            <a:ext cx="2036270" cy="369332"/>
          </a:xfrm>
          <a:prstGeom prst="rect">
            <a:avLst/>
          </a:prstGeom>
          <a:noFill/>
        </p:spPr>
        <p:txBody>
          <a:bodyPr wrap="square" rtlCol="0">
            <a:spAutoFit/>
          </a:bodyPr>
          <a:lstStyle/>
          <a:p>
            <a:r>
              <a:rPr lang="pt-BR" dirty="0"/>
              <a:t>CORREGEDORIA</a:t>
            </a:r>
          </a:p>
        </p:txBody>
      </p:sp>
    </p:spTree>
    <p:extLst>
      <p:ext uri="{BB962C8B-B14F-4D97-AF65-F5344CB8AC3E}">
        <p14:creationId xmlns:p14="http://schemas.microsoft.com/office/powerpoint/2010/main" val="23234714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8" name="Picture 6" descr="Brown Sticky Notes PNG Images | Free Photos, PNG Stickers ...">
            <a:extLst>
              <a:ext uri="{FF2B5EF4-FFF2-40B4-BE49-F238E27FC236}">
                <a16:creationId xmlns:a16="http://schemas.microsoft.com/office/drawing/2014/main" id="{FAF52562-6CCD-B5FB-1D41-275A45BE7F5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736" t="7918" r="7013" b="8958"/>
          <a:stretch/>
        </p:blipFill>
        <p:spPr bwMode="auto">
          <a:xfrm>
            <a:off x="7031662" y="964405"/>
            <a:ext cx="4886009" cy="4708981"/>
          </a:xfrm>
          <a:prstGeom prst="rect">
            <a:avLst/>
          </a:prstGeom>
          <a:noFill/>
          <a:effectLst>
            <a:outerShdw blurRad="50800" dist="50800" dir="5400000" algn="ctr" rotWithShape="0">
              <a:srgbClr val="000000">
                <a:alpha val="53000"/>
              </a:srgbClr>
            </a:outerShdw>
            <a:reflection endPos="0" dist="50800" dir="5400000" sy="-100000" algn="bl" rotWithShape="0"/>
          </a:effectLst>
          <a:extLst>
            <a:ext uri="{909E8E84-426E-40DD-AFC4-6F175D3DCCD1}">
              <a14:hiddenFill xmlns:a14="http://schemas.microsoft.com/office/drawing/2010/main">
                <a:solidFill>
                  <a:srgbClr val="FFFFFF"/>
                </a:solidFill>
              </a14:hiddenFill>
            </a:ext>
          </a:extLst>
        </p:spPr>
      </p:pic>
      <p:sp>
        <p:nvSpPr>
          <p:cNvPr id="3" name="CaixaDeTexto 2">
            <a:extLst>
              <a:ext uri="{FF2B5EF4-FFF2-40B4-BE49-F238E27FC236}">
                <a16:creationId xmlns:a16="http://schemas.microsoft.com/office/drawing/2014/main" id="{E95A35E1-8C7B-3DA3-315A-56A90AD9CF4D}"/>
              </a:ext>
            </a:extLst>
          </p:cNvPr>
          <p:cNvSpPr txBox="1"/>
          <p:nvPr/>
        </p:nvSpPr>
        <p:spPr>
          <a:xfrm>
            <a:off x="0" y="299444"/>
            <a:ext cx="6915150" cy="4955203"/>
          </a:xfrm>
          <a:prstGeom prst="rect">
            <a:avLst/>
          </a:prstGeom>
          <a:noFill/>
        </p:spPr>
        <p:txBody>
          <a:bodyPr wrap="square">
            <a:spAutoFit/>
          </a:bodyPr>
          <a:lstStyle/>
          <a:p>
            <a:pPr algn="just"/>
            <a:r>
              <a:rPr lang="pt-BR" sz="4000" b="1" cap="all" dirty="0">
                <a:ln w="3175" cmpd="sng">
                  <a:noFill/>
                </a:ln>
                <a:solidFill>
                  <a:schemeClr val="bg2">
                    <a:lumMod val="75000"/>
                  </a:schemeClr>
                </a:solidFill>
                <a:effectLst>
                  <a:outerShdw blurRad="50800" dist="38100" dir="2700000" algn="tl" rotWithShape="0">
                    <a:prstClr val="black">
                      <a:alpha val="40000"/>
                    </a:prstClr>
                  </a:outerShdw>
                </a:effectLst>
                <a:latin typeface="+mj-lt"/>
                <a:ea typeface="+mj-ea"/>
                <a:cs typeface="Times New Roman" panose="02020603050405020304" pitchFamily="18" charset="0"/>
              </a:rPr>
              <a:t>PORTARIA MCT N. 229/2009 </a:t>
            </a:r>
          </a:p>
          <a:p>
            <a:endParaRPr lang="pt-BR" sz="1800" b="1" dirty="0"/>
          </a:p>
          <a:p>
            <a:r>
              <a:rPr lang="pt-BR" sz="1600" dirty="0">
                <a:solidFill>
                  <a:srgbClr val="172938"/>
                </a:solidFill>
              </a:rPr>
              <a:t>A</a:t>
            </a:r>
            <a:r>
              <a:rPr lang="pt-BR" sz="1600" b="0" i="0" dirty="0">
                <a:solidFill>
                  <a:srgbClr val="172938"/>
                </a:solidFill>
                <a:effectLst/>
              </a:rPr>
              <a:t>utorização de afastamento do País</a:t>
            </a:r>
          </a:p>
          <a:p>
            <a:endParaRPr lang="pt-BR" sz="1600" b="1" i="0" dirty="0">
              <a:solidFill>
                <a:srgbClr val="172938"/>
              </a:solidFill>
              <a:effectLst/>
            </a:endParaRPr>
          </a:p>
          <a:p>
            <a:pPr algn="just"/>
            <a:r>
              <a:rPr lang="pt-BR" sz="1600" b="1" dirty="0"/>
              <a:t>Art. 21 - </a:t>
            </a:r>
            <a:r>
              <a:rPr lang="pt-BR" sz="1600" b="0" i="0" dirty="0">
                <a:solidFill>
                  <a:srgbClr val="172938"/>
                </a:solidFill>
                <a:effectLst/>
              </a:rPr>
              <a:t>Quando os custos relacionados ao afastamento do País não forem exclusivos do Ministério ou de entidade vinculada ou controlada, cabendo parcela ou sua totalidade a entidade ou órgão sem vínculo com a administração pública, a entidade ou órgão empregador deverá consultar previamente o seu comitê ou comissão de ética sobre a conveniência de o servidor ou empregado aceitá-la.</a:t>
            </a:r>
          </a:p>
          <a:p>
            <a:pPr algn="just"/>
            <a:endParaRPr lang="pt-BR" sz="1600" dirty="0">
              <a:solidFill>
                <a:srgbClr val="172938"/>
              </a:solidFill>
            </a:endParaRPr>
          </a:p>
          <a:p>
            <a:pPr algn="just"/>
            <a:r>
              <a:rPr lang="pt-BR" sz="1600" b="0" i="1" dirty="0">
                <a:effectLst/>
                <a:latin typeface="Arial" panose="020B0604020202020204" pitchFamily="34" charset="0"/>
              </a:rPr>
              <a:t>Exceção:</a:t>
            </a:r>
          </a:p>
          <a:p>
            <a:pPr algn="just"/>
            <a:r>
              <a:rPr lang="pt-BR" sz="1600" b="0" i="0" dirty="0">
                <a:solidFill>
                  <a:srgbClr val="172938"/>
                </a:solidFill>
                <a:effectLst/>
              </a:rPr>
              <a:t>Quando a viagem ao exterior for exigência da execução de contrato ou de outro acordo entre as partes, fica dispensada a consulta à comissão ou comitê de ética, devendo ser anexado ao processo documento que ateste a exigência da missão no exterior.</a:t>
            </a:r>
            <a:endParaRPr lang="pt-BR" sz="1600" b="1" dirty="0"/>
          </a:p>
          <a:p>
            <a:endParaRPr lang="pt-BR" dirty="0"/>
          </a:p>
        </p:txBody>
      </p:sp>
      <p:sp>
        <p:nvSpPr>
          <p:cNvPr id="2" name="CaixaDeTexto 1">
            <a:extLst>
              <a:ext uri="{FF2B5EF4-FFF2-40B4-BE49-F238E27FC236}">
                <a16:creationId xmlns:a16="http://schemas.microsoft.com/office/drawing/2014/main" id="{45E4179A-BD7E-436F-276C-37CE4991C2C6}"/>
              </a:ext>
            </a:extLst>
          </p:cNvPr>
          <p:cNvSpPr txBox="1"/>
          <p:nvPr/>
        </p:nvSpPr>
        <p:spPr>
          <a:xfrm>
            <a:off x="7031661" y="1030725"/>
            <a:ext cx="4886009" cy="4862870"/>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pt-BR" sz="1800" b="1" dirty="0"/>
              <a:t>POR QUE É IMPORTANTE SUA OBSERVÂNCIA?</a:t>
            </a:r>
          </a:p>
          <a:p>
            <a:endParaRPr lang="pt-BR" sz="1600" dirty="0">
              <a:solidFill>
                <a:srgbClr val="172938"/>
              </a:solidFill>
            </a:endParaRPr>
          </a:p>
          <a:p>
            <a:pPr>
              <a:lnSpc>
                <a:spcPct val="150000"/>
              </a:lnSpc>
            </a:pPr>
            <a:r>
              <a:rPr lang="pt-BR" sz="1600" dirty="0">
                <a:solidFill>
                  <a:srgbClr val="172938"/>
                </a:solidFill>
              </a:rPr>
              <a:t>Infração Lei 8112:</a:t>
            </a:r>
          </a:p>
          <a:p>
            <a:pPr>
              <a:lnSpc>
                <a:spcPct val="150000"/>
              </a:lnSpc>
            </a:pPr>
            <a:endParaRPr lang="pt-BR" sz="1600" dirty="0">
              <a:solidFill>
                <a:srgbClr val="172938"/>
              </a:solidFill>
            </a:endParaRPr>
          </a:p>
          <a:p>
            <a:pPr>
              <a:lnSpc>
                <a:spcPct val="150000"/>
              </a:lnSpc>
            </a:pPr>
            <a:r>
              <a:rPr lang="pt-BR" sz="1600" dirty="0">
                <a:solidFill>
                  <a:srgbClr val="172938"/>
                </a:solidFill>
              </a:rPr>
              <a:t>art. 117 - IX - valer-se do cargo para lograr proveito pessoal ou de outrem, em detrimento da dignidade da função pública</a:t>
            </a:r>
          </a:p>
          <a:p>
            <a:pPr>
              <a:lnSpc>
                <a:spcPct val="150000"/>
              </a:lnSpc>
            </a:pPr>
            <a:endParaRPr lang="pt-BR" sz="1600" dirty="0">
              <a:solidFill>
                <a:srgbClr val="172938"/>
              </a:solidFill>
            </a:endParaRPr>
          </a:p>
          <a:p>
            <a:pPr>
              <a:lnSpc>
                <a:spcPct val="150000"/>
              </a:lnSpc>
            </a:pPr>
            <a:r>
              <a:rPr lang="pt-BR" sz="1600" dirty="0">
                <a:solidFill>
                  <a:srgbClr val="172938"/>
                </a:solidFill>
              </a:rPr>
              <a:t>art. 116 - III - observar as normas legais e regulamentares</a:t>
            </a:r>
          </a:p>
          <a:p>
            <a:pPr>
              <a:lnSpc>
                <a:spcPct val="150000"/>
              </a:lnSpc>
            </a:pPr>
            <a:r>
              <a:rPr lang="pt-BR" sz="1600" dirty="0">
                <a:solidFill>
                  <a:srgbClr val="172938"/>
                </a:solidFill>
              </a:rPr>
              <a:t>                 VIII - guardar sigilo sobre assunto da repartição;</a:t>
            </a:r>
          </a:p>
          <a:p>
            <a:endParaRPr lang="pt-BR" sz="1800" b="1" dirty="0"/>
          </a:p>
        </p:txBody>
      </p:sp>
    </p:spTree>
    <p:extLst>
      <p:ext uri="{BB962C8B-B14F-4D97-AF65-F5344CB8AC3E}">
        <p14:creationId xmlns:p14="http://schemas.microsoft.com/office/powerpoint/2010/main" val="36432802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D7839D38-9137-85FD-5E84-4432ADFB3501}"/>
              </a:ext>
            </a:extLst>
          </p:cNvPr>
          <p:cNvSpPr txBox="1"/>
          <p:nvPr/>
        </p:nvSpPr>
        <p:spPr>
          <a:xfrm>
            <a:off x="71439" y="290150"/>
            <a:ext cx="10901362" cy="1138773"/>
          </a:xfrm>
          <a:prstGeom prst="rect">
            <a:avLst/>
          </a:prstGeom>
          <a:noFill/>
        </p:spPr>
        <p:txBody>
          <a:bodyPr wrap="square">
            <a:spAutoFit/>
          </a:bodyPr>
          <a:lstStyle/>
          <a:p>
            <a:r>
              <a:rPr lang="pt-BR" sz="4000" b="1" cap="all" dirty="0">
                <a:ln w="3175" cmpd="sng">
                  <a:noFill/>
                </a:ln>
                <a:solidFill>
                  <a:schemeClr val="bg2">
                    <a:lumMod val="75000"/>
                  </a:schemeClr>
                </a:solidFill>
                <a:effectLst>
                  <a:outerShdw blurRad="50800" dist="38100" dir="2700000" algn="tl" rotWithShape="0">
                    <a:prstClr val="black">
                      <a:alpha val="40000"/>
                    </a:prstClr>
                  </a:outerShdw>
                </a:effectLst>
                <a:latin typeface="+mj-lt"/>
                <a:ea typeface="+mj-ea"/>
                <a:cs typeface="Times New Roman" panose="02020603050405020304" pitchFamily="18" charset="0"/>
              </a:rPr>
              <a:t>NEPOTISMO </a:t>
            </a:r>
          </a:p>
          <a:p>
            <a:r>
              <a:rPr lang="pt-BR" sz="2800" b="1" cap="all" dirty="0">
                <a:ln w="3175" cmpd="sng">
                  <a:noFill/>
                </a:ln>
                <a:effectLst>
                  <a:outerShdw blurRad="50800" dist="38100" dir="2700000" algn="tl" rotWithShape="0">
                    <a:prstClr val="black">
                      <a:alpha val="40000"/>
                    </a:prstClr>
                  </a:outerShdw>
                </a:effectLst>
                <a:latin typeface="+mj-lt"/>
                <a:ea typeface="+mj-ea"/>
                <a:cs typeface="Times New Roman" panose="02020603050405020304" pitchFamily="18" charset="0"/>
              </a:rPr>
              <a:t>LEI 7.203/2010</a:t>
            </a:r>
          </a:p>
        </p:txBody>
      </p:sp>
      <p:sp>
        <p:nvSpPr>
          <p:cNvPr id="5" name="CaixaDeTexto 4">
            <a:extLst>
              <a:ext uri="{FF2B5EF4-FFF2-40B4-BE49-F238E27FC236}">
                <a16:creationId xmlns:a16="http://schemas.microsoft.com/office/drawing/2014/main" id="{712E297B-1814-FB28-2A65-BFD35BEFD888}"/>
              </a:ext>
            </a:extLst>
          </p:cNvPr>
          <p:cNvSpPr txBox="1"/>
          <p:nvPr/>
        </p:nvSpPr>
        <p:spPr>
          <a:xfrm>
            <a:off x="114301" y="1571970"/>
            <a:ext cx="11963399" cy="2993127"/>
          </a:xfrm>
          <a:prstGeom prst="rect">
            <a:avLst/>
          </a:prstGeom>
          <a:noFill/>
        </p:spPr>
        <p:txBody>
          <a:bodyPr wrap="square">
            <a:spAutoFit/>
          </a:bodyPr>
          <a:lstStyle/>
          <a:p>
            <a:pPr algn="just">
              <a:spcAft>
                <a:spcPts val="500"/>
              </a:spcAft>
            </a:pPr>
            <a:r>
              <a:rPr lang="pt-BR" sz="1600" dirty="0">
                <a:solidFill>
                  <a:srgbClr val="172938"/>
                </a:solidFill>
              </a:rPr>
              <a:t>São vedadas as nomeações, contratações ou designações de familiar de Ministro de Estado, familiar da máxima autoridade administrativa correspondente ou, ainda, familiar de ocupante de cargo em comissão ou função de confiança de direção, chefia ou assessoramento, para:</a:t>
            </a:r>
          </a:p>
          <a:p>
            <a:pPr algn="just">
              <a:spcAft>
                <a:spcPts val="500"/>
              </a:spcAft>
            </a:pPr>
            <a:r>
              <a:rPr lang="pt-BR" sz="1600" dirty="0" err="1">
                <a:solidFill>
                  <a:srgbClr val="172938"/>
                </a:solidFill>
              </a:rPr>
              <a:t>I</a:t>
            </a:r>
            <a:r>
              <a:rPr lang="pt-BR" sz="1600" dirty="0">
                <a:solidFill>
                  <a:srgbClr val="172938"/>
                </a:solidFill>
              </a:rPr>
              <a:t> - cargo em comissão ou função de confiança (é vedada a manutenção de familiar ocupante de cargo em comissão ou função de confiança sob subordinação direta do agente público);</a:t>
            </a:r>
          </a:p>
          <a:p>
            <a:pPr algn="just">
              <a:spcAft>
                <a:spcPts val="500"/>
              </a:spcAft>
            </a:pPr>
            <a:r>
              <a:rPr lang="pt-BR" sz="1600" dirty="0">
                <a:solidFill>
                  <a:srgbClr val="172938"/>
                </a:solidFill>
              </a:rPr>
              <a:t>II - estágio, salvo se a contratação for precedida de processo seletivo que assegure o princípio da isonomia entre os concorrentes.</a:t>
            </a:r>
          </a:p>
          <a:p>
            <a:pPr algn="just"/>
            <a:r>
              <a:rPr lang="pt-BR" sz="1600" dirty="0">
                <a:solidFill>
                  <a:srgbClr val="172938"/>
                </a:solidFill>
              </a:rPr>
              <a:t>III - contratação direta, sem licitação, de pessoa jurídica na qual haja administrador ou sócio com poder de direção, familiar de detentor de cargo em comissão ou função de confiança que atue na área responsável pela demanda ou contratação.</a:t>
            </a:r>
          </a:p>
          <a:p>
            <a:pPr algn="just"/>
            <a:r>
              <a:rPr lang="pt-BR" sz="1600" dirty="0">
                <a:solidFill>
                  <a:srgbClr val="172938"/>
                </a:solidFill>
              </a:rPr>
              <a:t>(...)</a:t>
            </a:r>
          </a:p>
        </p:txBody>
      </p:sp>
      <p:sp>
        <p:nvSpPr>
          <p:cNvPr id="7" name="CaixaDeTexto 6">
            <a:extLst>
              <a:ext uri="{FF2B5EF4-FFF2-40B4-BE49-F238E27FC236}">
                <a16:creationId xmlns:a16="http://schemas.microsoft.com/office/drawing/2014/main" id="{B4DC2866-6FF6-E7EB-60E1-E4A50DB0EA69}"/>
              </a:ext>
            </a:extLst>
          </p:cNvPr>
          <p:cNvSpPr txBox="1"/>
          <p:nvPr/>
        </p:nvSpPr>
        <p:spPr>
          <a:xfrm>
            <a:off x="729448" y="4088114"/>
            <a:ext cx="10671977" cy="2698175"/>
          </a:xfrm>
          <a:prstGeom prst="rect">
            <a:avLst/>
          </a:prstGeom>
          <a:noFill/>
        </p:spPr>
        <p:txBody>
          <a:bodyPr wrap="square">
            <a:spAutoFit/>
          </a:bodyPr>
          <a:lstStyle/>
          <a:p>
            <a:pPr algn="just">
              <a:spcAft>
                <a:spcPts val="600"/>
              </a:spcAft>
            </a:pPr>
            <a:endParaRPr lang="pt-BR" sz="1600" b="0" i="0" dirty="0">
              <a:solidFill>
                <a:schemeClr val="accent6">
                  <a:lumMod val="75000"/>
                </a:schemeClr>
              </a:solidFill>
              <a:effectLst/>
              <a:latin typeface="Arial" panose="020B0604020202020204" pitchFamily="34" charset="0"/>
            </a:endParaRPr>
          </a:p>
          <a:p>
            <a:pPr algn="just">
              <a:spcAft>
                <a:spcPts val="600"/>
              </a:spcAft>
            </a:pPr>
            <a:r>
              <a:rPr lang="pt-BR" sz="1600" b="0" dirty="0">
                <a:effectLst/>
                <a:latin typeface="Arial" panose="020B0604020202020204" pitchFamily="34" charset="0"/>
              </a:rPr>
              <a:t>Exceções:</a:t>
            </a:r>
          </a:p>
          <a:p>
            <a:pPr algn="just">
              <a:spcAft>
                <a:spcPts val="600"/>
              </a:spcAft>
            </a:pPr>
            <a:r>
              <a:rPr lang="pt-BR" sz="1600" b="0" i="1" dirty="0" err="1">
                <a:solidFill>
                  <a:srgbClr val="000000"/>
                </a:solidFill>
                <a:effectLst/>
                <a:latin typeface="+mj-lt"/>
              </a:rPr>
              <a:t>I</a:t>
            </a:r>
            <a:r>
              <a:rPr lang="pt-BR" sz="1600" b="0" i="1" dirty="0">
                <a:solidFill>
                  <a:srgbClr val="000000"/>
                </a:solidFill>
                <a:effectLst/>
                <a:latin typeface="+mj-lt"/>
              </a:rPr>
              <a:t> - de servidores federais ocupantes de cargo de provimento efetivo, inclusive aposentados, observada a compatibilidade do grau de escolaridade do cargo, da atividade que lhe seja afeta e da complexidade inerente ao cargo em comissão ou função comissionada a ocupar</a:t>
            </a:r>
            <a:r>
              <a:rPr lang="pt-BR" sz="1600" i="1" dirty="0">
                <a:solidFill>
                  <a:srgbClr val="000000"/>
                </a:solidFill>
                <a:latin typeface="+mj-lt"/>
              </a:rPr>
              <a:t>;</a:t>
            </a:r>
            <a:endParaRPr lang="pt-BR" sz="1600" b="0" i="1" dirty="0">
              <a:solidFill>
                <a:srgbClr val="000000"/>
              </a:solidFill>
              <a:effectLst/>
              <a:latin typeface="+mj-lt"/>
            </a:endParaRPr>
          </a:p>
          <a:p>
            <a:pPr algn="just">
              <a:spcAft>
                <a:spcPts val="500"/>
              </a:spcAft>
            </a:pPr>
            <a:r>
              <a:rPr lang="pt-BR" sz="1600" b="0" i="1" dirty="0">
                <a:solidFill>
                  <a:srgbClr val="000000"/>
                </a:solidFill>
                <a:effectLst/>
                <a:latin typeface="+mj-lt"/>
              </a:rPr>
              <a:t>II - para a ocupação de cargo em comissão de nível hierárquico mais alto que o do agente público;</a:t>
            </a:r>
          </a:p>
          <a:p>
            <a:pPr algn="just">
              <a:spcAft>
                <a:spcPts val="500"/>
              </a:spcAft>
            </a:pPr>
            <a:r>
              <a:rPr lang="pt-BR" sz="1600" b="0" i="1" dirty="0">
                <a:solidFill>
                  <a:srgbClr val="000000"/>
                </a:solidFill>
                <a:effectLst/>
                <a:latin typeface="+mj-lt"/>
              </a:rPr>
              <a:t>III - realizadas anteriormente ao início do vínculo familiar entre o agente público e o nomeado - desde que não se caracterize ajuste prévio para burlar a vedação do nepotismo;</a:t>
            </a:r>
          </a:p>
          <a:p>
            <a:pPr algn="just"/>
            <a:endParaRPr lang="pt-BR" b="0" i="0" dirty="0">
              <a:solidFill>
                <a:srgbClr val="000000"/>
              </a:solidFill>
              <a:effectLst/>
              <a:latin typeface="Arial" panose="020B0604020202020204" pitchFamily="34" charset="0"/>
            </a:endParaRPr>
          </a:p>
        </p:txBody>
      </p:sp>
    </p:spTree>
    <p:extLst>
      <p:ext uri="{BB962C8B-B14F-4D97-AF65-F5344CB8AC3E}">
        <p14:creationId xmlns:p14="http://schemas.microsoft.com/office/powerpoint/2010/main" val="15966150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0E951B07-B498-EFC1-DDE3-00C9A2B1E165}"/>
              </a:ext>
            </a:extLst>
          </p:cNvPr>
          <p:cNvSpPr txBox="1"/>
          <p:nvPr/>
        </p:nvSpPr>
        <p:spPr>
          <a:xfrm>
            <a:off x="0" y="183202"/>
            <a:ext cx="11634788" cy="7017306"/>
          </a:xfrm>
          <a:prstGeom prst="rect">
            <a:avLst/>
          </a:prstGeom>
          <a:noFill/>
        </p:spPr>
        <p:txBody>
          <a:bodyPr wrap="square">
            <a:spAutoFit/>
          </a:bodyPr>
          <a:lstStyle/>
          <a:p>
            <a:r>
              <a:rPr lang="pt-BR" sz="4000" b="1" cap="all" dirty="0">
                <a:ln w="3175" cmpd="sng">
                  <a:noFill/>
                </a:ln>
                <a:solidFill>
                  <a:schemeClr val="bg2">
                    <a:lumMod val="75000"/>
                  </a:schemeClr>
                </a:solidFill>
                <a:effectLst>
                  <a:outerShdw blurRad="50800" dist="38100" dir="2700000" algn="tl" rotWithShape="0">
                    <a:prstClr val="black">
                      <a:alpha val="40000"/>
                    </a:prstClr>
                  </a:outerShdw>
                </a:effectLst>
                <a:latin typeface="+mj-lt"/>
                <a:ea typeface="+mj-ea"/>
                <a:cs typeface="Times New Roman" panose="02020603050405020304" pitchFamily="18" charset="0"/>
              </a:rPr>
              <a:t>HOSPITALIDADE </a:t>
            </a:r>
          </a:p>
          <a:p>
            <a:r>
              <a:rPr lang="pt-BR" sz="2400" b="1" cap="all" dirty="0">
                <a:ln w="3175" cmpd="sng">
                  <a:noFill/>
                </a:ln>
                <a:effectLst>
                  <a:outerShdw blurRad="50800" dist="38100" dir="2700000" algn="tl" rotWithShape="0">
                    <a:prstClr val="black">
                      <a:alpha val="40000"/>
                    </a:prstClr>
                  </a:outerShdw>
                </a:effectLst>
                <a:latin typeface="+mj-lt"/>
                <a:ea typeface="+mj-ea"/>
                <a:cs typeface="Times New Roman" panose="02020603050405020304" pitchFamily="18" charset="0"/>
              </a:rPr>
              <a:t>DECRETO 10.889/2021</a:t>
            </a:r>
          </a:p>
          <a:p>
            <a:endParaRPr lang="pt-BR" b="1" dirty="0"/>
          </a:p>
          <a:p>
            <a:pPr algn="just"/>
            <a:r>
              <a:rPr lang="pt-BR" sz="1600" dirty="0">
                <a:solidFill>
                  <a:schemeClr val="bg1"/>
                </a:solidFill>
                <a:latin typeface="+mj-lt"/>
              </a:rPr>
              <a:t>D</a:t>
            </a:r>
            <a:r>
              <a:rPr lang="pt-BR" sz="1600" b="0" i="0" dirty="0">
                <a:solidFill>
                  <a:schemeClr val="bg1"/>
                </a:solidFill>
                <a:effectLst/>
                <a:latin typeface="+mj-lt"/>
              </a:rPr>
              <a:t>ivulgação da agenda de compromissos públicos e Concessão de hospitalidades por agente privado</a:t>
            </a:r>
          </a:p>
          <a:p>
            <a:pPr algn="just">
              <a:spcBef>
                <a:spcPts val="1125"/>
              </a:spcBef>
              <a:spcAft>
                <a:spcPts val="1125"/>
              </a:spcAft>
            </a:pPr>
            <a:r>
              <a:rPr lang="pt-BR" sz="1600" dirty="0">
                <a:solidFill>
                  <a:srgbClr val="000000"/>
                </a:solidFill>
                <a:latin typeface="+mj-lt"/>
              </a:rPr>
              <a:t>É</a:t>
            </a:r>
            <a:r>
              <a:rPr lang="pt-BR" sz="1600" b="0" i="0" dirty="0">
                <a:solidFill>
                  <a:srgbClr val="000000"/>
                </a:solidFill>
                <a:effectLst/>
                <a:latin typeface="+mj-lt"/>
              </a:rPr>
              <a:t> vedado a todo agente público receber presente de quem tenha interesse em decisão sua ou de colegiado do qual participe (oferta de serviço ou despesas com transporte, com alimentação, com hospedagem, com cursos, com seminários, com congressos, com eventos, com feiras ou com atividades de entretenimento, concedidos por agente privado para agente público no interesse institucional do órgão ou da entidade em que atua)</a:t>
            </a:r>
          </a:p>
          <a:p>
            <a:pPr algn="just">
              <a:spcBef>
                <a:spcPts val="1125"/>
              </a:spcBef>
            </a:pPr>
            <a:r>
              <a:rPr lang="pt-BR" sz="1600" b="1" dirty="0">
                <a:latin typeface="+mj-lt"/>
              </a:rPr>
              <a:t>Exceção:</a:t>
            </a:r>
          </a:p>
          <a:p>
            <a:pPr algn="just">
              <a:spcBef>
                <a:spcPts val="1125"/>
              </a:spcBef>
            </a:pPr>
            <a:r>
              <a:rPr lang="pt-BR" sz="1600" b="0" i="0" dirty="0">
                <a:solidFill>
                  <a:srgbClr val="000000"/>
                </a:solidFill>
                <a:effectLst/>
                <a:latin typeface="+mj-lt"/>
              </a:rPr>
              <a:t>Quando autorizado no âmbito do órgão ou da entidade, observando:</a:t>
            </a:r>
          </a:p>
          <a:p>
            <a:pPr marL="285750" indent="-285750" algn="just">
              <a:spcBef>
                <a:spcPts val="1125"/>
              </a:spcBef>
              <a:buFont typeface="Wingdings" panose="05000000000000000000" pitchFamily="2" charset="2"/>
              <a:buChar char="ü"/>
            </a:pPr>
            <a:r>
              <a:rPr lang="pt-BR" sz="1600" dirty="0">
                <a:solidFill>
                  <a:srgbClr val="000000"/>
                </a:solidFill>
                <a:latin typeface="+mj-lt"/>
              </a:rPr>
              <a:t>o</a:t>
            </a:r>
            <a:r>
              <a:rPr lang="pt-BR" sz="1600" b="0" i="0" dirty="0">
                <a:solidFill>
                  <a:srgbClr val="000000"/>
                </a:solidFill>
                <a:effectLst/>
                <a:latin typeface="+mj-lt"/>
              </a:rPr>
              <a:t>s interesses institucionais do órgão; </a:t>
            </a:r>
          </a:p>
          <a:p>
            <a:pPr marL="285750" indent="-285750" algn="just">
              <a:spcBef>
                <a:spcPts val="1125"/>
              </a:spcBef>
              <a:buFont typeface="Wingdings" panose="05000000000000000000" pitchFamily="2" charset="2"/>
              <a:buChar char="ü"/>
            </a:pPr>
            <a:r>
              <a:rPr lang="pt-BR" sz="1600" b="0" i="0" dirty="0">
                <a:solidFill>
                  <a:srgbClr val="000000"/>
                </a:solidFill>
                <a:effectLst/>
                <a:latin typeface="+mj-lt"/>
              </a:rPr>
              <a:t>os riscos em potencial à integridade e à imagem do órgão;</a:t>
            </a:r>
          </a:p>
          <a:p>
            <a:pPr marL="285750" indent="-285750" algn="just">
              <a:spcBef>
                <a:spcPts val="1125"/>
              </a:spcBef>
              <a:buFont typeface="Wingdings" panose="05000000000000000000" pitchFamily="2" charset="2"/>
              <a:buChar char="ü"/>
            </a:pPr>
            <a:r>
              <a:rPr lang="pt-BR" sz="1600" b="0" i="0" dirty="0">
                <a:solidFill>
                  <a:srgbClr val="000000"/>
                </a:solidFill>
                <a:effectLst/>
                <a:latin typeface="+mj-lt"/>
              </a:rPr>
              <a:t>os propósitos legítimos da representação de interesses, em circunstâncias apropriadas de interação profissional;</a:t>
            </a:r>
            <a:endParaRPr lang="pt-BR" sz="1600" dirty="0">
              <a:solidFill>
                <a:srgbClr val="000000"/>
              </a:solidFill>
              <a:latin typeface="+mj-lt"/>
            </a:endParaRPr>
          </a:p>
          <a:p>
            <a:pPr marL="285750" indent="-285750" algn="just">
              <a:spcBef>
                <a:spcPts val="1125"/>
              </a:spcBef>
              <a:buFont typeface="Wingdings" panose="05000000000000000000" pitchFamily="2" charset="2"/>
              <a:buChar char="ü"/>
            </a:pPr>
            <a:r>
              <a:rPr lang="pt-BR" sz="1600" b="0" i="0" dirty="0">
                <a:solidFill>
                  <a:srgbClr val="000000"/>
                </a:solidFill>
                <a:effectLst/>
                <a:latin typeface="+mj-lt"/>
              </a:rPr>
              <a:t>os padrões adotados pela administração pública em serviços semelhantes; </a:t>
            </a:r>
          </a:p>
          <a:p>
            <a:pPr marL="285750" indent="-285750" algn="just">
              <a:spcBef>
                <a:spcPts val="1125"/>
              </a:spcBef>
              <a:buFont typeface="Wingdings" panose="05000000000000000000" pitchFamily="2" charset="2"/>
              <a:buChar char="ü"/>
            </a:pPr>
            <a:r>
              <a:rPr lang="pt-BR" sz="1600" b="0" i="0" dirty="0">
                <a:solidFill>
                  <a:srgbClr val="000000"/>
                </a:solidFill>
                <a:effectLst/>
                <a:latin typeface="+mj-lt"/>
              </a:rPr>
              <a:t>as hospitalidades ofertadas a outros participantes nas mesmas condições; e</a:t>
            </a:r>
          </a:p>
          <a:p>
            <a:pPr marL="285750" indent="-285750" algn="just">
              <a:spcBef>
                <a:spcPts val="1125"/>
              </a:spcBef>
              <a:buFont typeface="Wingdings" panose="05000000000000000000" pitchFamily="2" charset="2"/>
              <a:buChar char="ü"/>
            </a:pPr>
            <a:r>
              <a:rPr lang="pt-BR" sz="1600" b="0" i="0" dirty="0">
                <a:solidFill>
                  <a:srgbClr val="000000"/>
                </a:solidFill>
                <a:effectLst/>
                <a:latin typeface="+mj-lt"/>
              </a:rPr>
              <a:t>não devem caracterizar benefício pessoal.</a:t>
            </a:r>
          </a:p>
          <a:p>
            <a:pPr algn="just">
              <a:spcBef>
                <a:spcPts val="1125"/>
              </a:spcBef>
              <a:spcAft>
                <a:spcPts val="1125"/>
              </a:spcAft>
            </a:pPr>
            <a:endParaRPr lang="pt-BR" sz="1600" b="0" i="0" dirty="0">
              <a:solidFill>
                <a:srgbClr val="000000"/>
              </a:solidFill>
              <a:effectLst/>
              <a:latin typeface="Arial" panose="020B0604020202020204" pitchFamily="34" charset="0"/>
            </a:endParaRPr>
          </a:p>
          <a:p>
            <a:pPr algn="just"/>
            <a:endParaRPr lang="pt-BR" sz="1600" b="0" i="0" dirty="0">
              <a:solidFill>
                <a:schemeClr val="bg1"/>
              </a:solidFill>
              <a:effectLst/>
              <a:latin typeface="+mj-lt"/>
            </a:endParaRPr>
          </a:p>
          <a:p>
            <a:endParaRPr lang="pt-BR" sz="1800" b="1" dirty="0"/>
          </a:p>
        </p:txBody>
      </p:sp>
      <p:sp>
        <p:nvSpPr>
          <p:cNvPr id="5" name="CaixaDeTexto 4">
            <a:extLst>
              <a:ext uri="{FF2B5EF4-FFF2-40B4-BE49-F238E27FC236}">
                <a16:creationId xmlns:a16="http://schemas.microsoft.com/office/drawing/2014/main" id="{7DA80A69-F13A-2BE1-3D24-9DF67BA08D11}"/>
              </a:ext>
            </a:extLst>
          </p:cNvPr>
          <p:cNvSpPr txBox="1"/>
          <p:nvPr/>
        </p:nvSpPr>
        <p:spPr>
          <a:xfrm>
            <a:off x="-557212" y="3627810"/>
            <a:ext cx="12192000" cy="646331"/>
          </a:xfrm>
          <a:prstGeom prst="rect">
            <a:avLst/>
          </a:prstGeom>
          <a:noFill/>
        </p:spPr>
        <p:txBody>
          <a:bodyPr wrap="square">
            <a:spAutoFit/>
          </a:bodyPr>
          <a:lstStyle/>
          <a:p>
            <a:endParaRPr lang="pt-BR" sz="1800" dirty="0">
              <a:solidFill>
                <a:srgbClr val="800000"/>
              </a:solidFill>
              <a:latin typeface="Arial" panose="020B0604020202020204" pitchFamily="34" charset="0"/>
            </a:endParaRPr>
          </a:p>
          <a:p>
            <a:endParaRPr lang="pt-BR" sz="1800" b="1" dirty="0"/>
          </a:p>
        </p:txBody>
      </p:sp>
      <p:sp>
        <p:nvSpPr>
          <p:cNvPr id="8" name="Folded Corner 7">
            <a:extLst>
              <a:ext uri="{FF2B5EF4-FFF2-40B4-BE49-F238E27FC236}">
                <a16:creationId xmlns:a16="http://schemas.microsoft.com/office/drawing/2014/main" id="{5593A8C2-79B6-1663-5AF6-71D2191542A1}"/>
              </a:ext>
            </a:extLst>
          </p:cNvPr>
          <p:cNvSpPr/>
          <p:nvPr/>
        </p:nvSpPr>
        <p:spPr>
          <a:xfrm>
            <a:off x="9105027" y="174345"/>
            <a:ext cx="2930683" cy="1197256"/>
          </a:xfrm>
          <a:prstGeom prst="foldedCorner">
            <a:avLst>
              <a:gd name="adj" fmla="val 24355"/>
            </a:avLst>
          </a:prstGeom>
          <a:solidFill>
            <a:schemeClr val="bg2">
              <a:lumMod val="75000"/>
              <a:alpha val="4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CaixaDeTexto 1">
            <a:extLst>
              <a:ext uri="{FF2B5EF4-FFF2-40B4-BE49-F238E27FC236}">
                <a16:creationId xmlns:a16="http://schemas.microsoft.com/office/drawing/2014/main" id="{5FC6EA53-7E0F-558D-3ADE-D000E3C46606}"/>
              </a:ext>
            </a:extLst>
          </p:cNvPr>
          <p:cNvSpPr txBox="1"/>
          <p:nvPr/>
        </p:nvSpPr>
        <p:spPr>
          <a:xfrm>
            <a:off x="8471832" y="347500"/>
            <a:ext cx="4197072" cy="707886"/>
          </a:xfrm>
          <a:prstGeom prst="rect">
            <a:avLst/>
          </a:prstGeom>
          <a:noFill/>
          <a:effectLst>
            <a:outerShdw blurRad="50800" dist="38100" dir="5400000" algn="t" rotWithShape="0">
              <a:prstClr val="black">
                <a:alpha val="40000"/>
              </a:prstClr>
            </a:outerShdw>
          </a:effectLst>
        </p:spPr>
        <p:txBody>
          <a:bodyPr wrap="square" rtlCol="0">
            <a:spAutoFit/>
          </a:bodyPr>
          <a:lstStyle/>
          <a:p>
            <a:pPr algn="ctr"/>
            <a:r>
              <a:rPr lang="pt-BR" sz="2000" b="1" dirty="0">
                <a:solidFill>
                  <a:schemeClr val="bg1"/>
                </a:solidFill>
              </a:rPr>
              <a:t>Cuidado: </a:t>
            </a:r>
          </a:p>
          <a:p>
            <a:pPr algn="ctr"/>
            <a:r>
              <a:rPr lang="pt-BR" sz="2000" dirty="0">
                <a:solidFill>
                  <a:schemeClr val="bg1"/>
                </a:solidFill>
              </a:rPr>
              <a:t>Valimento de cargo</a:t>
            </a:r>
          </a:p>
        </p:txBody>
      </p:sp>
    </p:spTree>
    <p:extLst>
      <p:ext uri="{BB962C8B-B14F-4D97-AF65-F5344CB8AC3E}">
        <p14:creationId xmlns:p14="http://schemas.microsoft.com/office/powerpoint/2010/main" val="15583285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p Arrow 1">
            <a:extLst>
              <a:ext uri="{FF2B5EF4-FFF2-40B4-BE49-F238E27FC236}">
                <a16:creationId xmlns:a16="http://schemas.microsoft.com/office/drawing/2014/main" id="{481139C5-03FD-911A-4CC8-BB7F332EAE9C}"/>
              </a:ext>
            </a:extLst>
          </p:cNvPr>
          <p:cNvSpPr/>
          <p:nvPr/>
        </p:nvSpPr>
        <p:spPr>
          <a:xfrm>
            <a:off x="628651" y="400050"/>
            <a:ext cx="2414587" cy="2286000"/>
          </a:xfrm>
          <a:prstGeom prst="upArrow">
            <a:avLst/>
          </a:prstGeom>
          <a:solidFill>
            <a:srgbClr val="FDE7CA"/>
          </a:solidFill>
          <a:ln>
            <a:solidFill>
              <a:schemeClr val="accent5">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 name="Up Arrow 2">
            <a:extLst>
              <a:ext uri="{FF2B5EF4-FFF2-40B4-BE49-F238E27FC236}">
                <a16:creationId xmlns:a16="http://schemas.microsoft.com/office/drawing/2014/main" id="{A0B63965-0639-BBE9-74B8-5B5D82A5FF98}"/>
              </a:ext>
            </a:extLst>
          </p:cNvPr>
          <p:cNvSpPr/>
          <p:nvPr/>
        </p:nvSpPr>
        <p:spPr>
          <a:xfrm rot="10800000">
            <a:off x="628650" y="3429000"/>
            <a:ext cx="2414587" cy="2286000"/>
          </a:xfrm>
          <a:prstGeom prst="upArrow">
            <a:avLst/>
          </a:prstGeom>
          <a:solidFill>
            <a:srgbClr val="FDE7CA"/>
          </a:solidFill>
          <a:ln>
            <a:solidFill>
              <a:schemeClr val="accent5">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TextBox 5">
            <a:extLst>
              <a:ext uri="{FF2B5EF4-FFF2-40B4-BE49-F238E27FC236}">
                <a16:creationId xmlns:a16="http://schemas.microsoft.com/office/drawing/2014/main" id="{982E34B8-074D-B606-08EB-AF366916F129}"/>
              </a:ext>
            </a:extLst>
          </p:cNvPr>
          <p:cNvSpPr txBox="1"/>
          <p:nvPr/>
        </p:nvSpPr>
        <p:spPr>
          <a:xfrm>
            <a:off x="3383556" y="1390824"/>
            <a:ext cx="8388350" cy="1633781"/>
          </a:xfrm>
          <a:prstGeom prst="rect">
            <a:avLst/>
          </a:prstGeom>
          <a:noFill/>
        </p:spPr>
        <p:txBody>
          <a:bodyPr wrap="square" rtlCol="0">
            <a:spAutoFit/>
          </a:bodyPr>
          <a:lstStyle/>
          <a:p>
            <a:pPr algn="just">
              <a:spcAft>
                <a:spcPts val="500"/>
              </a:spcAft>
            </a:pPr>
            <a:r>
              <a:rPr lang="pt-BR" sz="2400" dirty="0"/>
              <a:t>PRESENTE - </a:t>
            </a:r>
            <a:r>
              <a:rPr lang="pt-BR" dirty="0">
                <a:solidFill>
                  <a:srgbClr val="172938"/>
                </a:solidFill>
              </a:rPr>
              <a:t>bem, </a:t>
            </a:r>
            <a:r>
              <a:rPr lang="pt-BR" dirty="0">
                <a:solidFill>
                  <a:schemeClr val="bg1"/>
                </a:solidFill>
              </a:rPr>
              <a:t>serviço ou vantagem de qualquer espécie recebido de quem tenha interesse em decisão do agente público ou de colegiado do qual este participe e que não configure brinde ou </a:t>
            </a:r>
            <a:r>
              <a:rPr lang="pt-BR" dirty="0">
                <a:solidFill>
                  <a:srgbClr val="172938"/>
                </a:solidFill>
              </a:rPr>
              <a:t>hospitalidade</a:t>
            </a:r>
          </a:p>
          <a:p>
            <a:endParaRPr lang="pt-BR" dirty="0"/>
          </a:p>
        </p:txBody>
      </p:sp>
      <p:sp>
        <p:nvSpPr>
          <p:cNvPr id="7" name="TextBox 6">
            <a:extLst>
              <a:ext uri="{FF2B5EF4-FFF2-40B4-BE49-F238E27FC236}">
                <a16:creationId xmlns:a16="http://schemas.microsoft.com/office/drawing/2014/main" id="{6D9C8FA2-F654-C015-FCD8-8FB503A27608}"/>
              </a:ext>
            </a:extLst>
          </p:cNvPr>
          <p:cNvSpPr txBox="1"/>
          <p:nvPr/>
        </p:nvSpPr>
        <p:spPr>
          <a:xfrm>
            <a:off x="3383556" y="3492217"/>
            <a:ext cx="8388351" cy="1079783"/>
          </a:xfrm>
          <a:prstGeom prst="rect">
            <a:avLst/>
          </a:prstGeom>
          <a:noFill/>
        </p:spPr>
        <p:txBody>
          <a:bodyPr wrap="square" rtlCol="0">
            <a:spAutoFit/>
          </a:bodyPr>
          <a:lstStyle/>
          <a:p>
            <a:pPr algn="just">
              <a:spcAft>
                <a:spcPts val="500"/>
              </a:spcAft>
            </a:pPr>
            <a:r>
              <a:rPr lang="pt-BR" sz="2400" dirty="0"/>
              <a:t>BRINDE - </a:t>
            </a:r>
            <a:r>
              <a:rPr lang="pt-BR" dirty="0">
                <a:solidFill>
                  <a:srgbClr val="172938"/>
                </a:solidFill>
              </a:rPr>
              <a:t>item de baixo valor econômico e distribuído de forma generalizada, como cortesia, propaganda ou divulgação habitual;</a:t>
            </a:r>
          </a:p>
          <a:p>
            <a:endParaRPr lang="pt-BR" dirty="0"/>
          </a:p>
        </p:txBody>
      </p:sp>
    </p:spTree>
    <p:extLst>
      <p:ext uri="{BB962C8B-B14F-4D97-AF65-F5344CB8AC3E}">
        <p14:creationId xmlns:p14="http://schemas.microsoft.com/office/powerpoint/2010/main" val="30588231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22BB3035-D6C2-C9AE-DECA-AF7A157F6C46}"/>
              </a:ext>
            </a:extLst>
          </p:cNvPr>
          <p:cNvSpPr txBox="1"/>
          <p:nvPr/>
        </p:nvSpPr>
        <p:spPr>
          <a:xfrm>
            <a:off x="0" y="155137"/>
            <a:ext cx="8689975" cy="1507067"/>
          </a:xfrm>
          <a:prstGeom prst="rect">
            <a:avLst/>
          </a:prstGeom>
        </p:spPr>
        <p:txBody>
          <a:bodyPr vert="horz" lIns="91440" tIns="45720" rIns="91440" bIns="45720" rtlCol="0" anchor="ctr">
            <a:normAutofit/>
          </a:bodyPr>
          <a:lstStyle/>
          <a:p>
            <a:pPr>
              <a:spcBef>
                <a:spcPct val="0"/>
              </a:spcBef>
              <a:spcAft>
                <a:spcPts val="600"/>
              </a:spcAft>
            </a:pPr>
            <a:r>
              <a:rPr lang="en-US" sz="4000" b="1" cap="all" dirty="0">
                <a:ln w="3175" cmpd="sng">
                  <a:noFill/>
                </a:ln>
                <a:solidFill>
                  <a:schemeClr val="bg2">
                    <a:lumMod val="75000"/>
                  </a:schemeClr>
                </a:solidFill>
                <a:effectLst>
                  <a:outerShdw blurRad="50800" dist="38100" dir="2700000" algn="tl" rotWithShape="0">
                    <a:prstClr val="black">
                      <a:alpha val="40000"/>
                    </a:prstClr>
                  </a:outerShdw>
                </a:effectLst>
                <a:latin typeface="+mj-lt"/>
                <a:ea typeface="+mj-ea"/>
                <a:cs typeface="Times New Roman" panose="02020603050405020304" pitchFamily="18" charset="0"/>
              </a:rPr>
              <a:t>ALGUMAS QUESTÕES...</a:t>
            </a:r>
          </a:p>
          <a:p>
            <a:pPr>
              <a:spcBef>
                <a:spcPct val="0"/>
              </a:spcBef>
              <a:spcAft>
                <a:spcPts val="600"/>
              </a:spcAft>
            </a:pPr>
            <a:endParaRPr lang="en-US" sz="3600" b="1" cap="all" dirty="0">
              <a:ln w="3175" cmpd="sng">
                <a:noFill/>
              </a:ln>
              <a:latin typeface="+mj-lt"/>
              <a:ea typeface="+mj-ea"/>
              <a:cs typeface="+mj-cs"/>
            </a:endParaRPr>
          </a:p>
        </p:txBody>
      </p:sp>
      <p:sp>
        <p:nvSpPr>
          <p:cNvPr id="3" name="CaixaDeTexto 2">
            <a:extLst>
              <a:ext uri="{FF2B5EF4-FFF2-40B4-BE49-F238E27FC236}">
                <a16:creationId xmlns:a16="http://schemas.microsoft.com/office/drawing/2014/main" id="{5984805D-F247-4E7C-6599-3441BD7D9B42}"/>
              </a:ext>
            </a:extLst>
          </p:cNvPr>
          <p:cNvSpPr txBox="1"/>
          <p:nvPr/>
        </p:nvSpPr>
        <p:spPr>
          <a:xfrm>
            <a:off x="-65086" y="1100138"/>
            <a:ext cx="12066586" cy="5559862"/>
          </a:xfrm>
          <a:prstGeom prst="rect">
            <a:avLst/>
          </a:prstGeom>
        </p:spPr>
        <p:txBody>
          <a:bodyPr vert="horz" lIns="91440" tIns="45720" rIns="91440" bIns="45720" rtlCol="0" anchor="ctr">
            <a:normAutofit/>
          </a:bodyPr>
          <a:lstStyle/>
          <a:p>
            <a:pPr marL="342900" indent="-342900">
              <a:lnSpc>
                <a:spcPct val="90000"/>
              </a:lnSpc>
              <a:spcBef>
                <a:spcPct val="20000"/>
              </a:spcBef>
              <a:spcAft>
                <a:spcPts val="600"/>
              </a:spcAft>
              <a:buClr>
                <a:schemeClr val="tx1"/>
              </a:buClr>
              <a:buSzPct val="80000"/>
              <a:buFont typeface="Wingdings 3" panose="05040102010807070707" pitchFamily="18" charset="2"/>
              <a:buChar char=""/>
            </a:pPr>
            <a:r>
              <a:rPr lang="en-US" dirty="0">
                <a:solidFill>
                  <a:schemeClr val="bg1"/>
                </a:solidFill>
              </a:rPr>
              <a:t>O </a:t>
            </a:r>
            <a:r>
              <a:rPr lang="en-US" dirty="0" err="1">
                <a:solidFill>
                  <a:schemeClr val="bg1"/>
                </a:solidFill>
              </a:rPr>
              <a:t>Servidor</a:t>
            </a:r>
            <a:r>
              <a:rPr lang="en-US" dirty="0">
                <a:solidFill>
                  <a:schemeClr val="bg1"/>
                </a:solidFill>
              </a:rPr>
              <a:t>  ALPHA, </a:t>
            </a:r>
            <a:r>
              <a:rPr lang="en-US" dirty="0" err="1">
                <a:solidFill>
                  <a:schemeClr val="bg1"/>
                </a:solidFill>
              </a:rPr>
              <a:t>lotado</a:t>
            </a:r>
            <a:r>
              <a:rPr lang="en-US" dirty="0">
                <a:solidFill>
                  <a:schemeClr val="bg1"/>
                </a:solidFill>
              </a:rPr>
              <a:t> </a:t>
            </a:r>
            <a:r>
              <a:rPr lang="en-US" dirty="0" err="1">
                <a:solidFill>
                  <a:schemeClr val="bg1"/>
                </a:solidFill>
              </a:rPr>
              <a:t>em</a:t>
            </a:r>
            <a:r>
              <a:rPr lang="en-US" dirty="0">
                <a:solidFill>
                  <a:schemeClr val="bg1"/>
                </a:solidFill>
              </a:rPr>
              <a:t> </a:t>
            </a:r>
            <a:r>
              <a:rPr lang="en-US" dirty="0" err="1">
                <a:solidFill>
                  <a:schemeClr val="bg1"/>
                </a:solidFill>
              </a:rPr>
              <a:t>área</a:t>
            </a:r>
            <a:r>
              <a:rPr lang="en-US" dirty="0">
                <a:solidFill>
                  <a:schemeClr val="bg1"/>
                </a:solidFill>
              </a:rPr>
              <a:t> </a:t>
            </a:r>
            <a:r>
              <a:rPr lang="en-US" dirty="0" err="1">
                <a:solidFill>
                  <a:schemeClr val="bg1"/>
                </a:solidFill>
              </a:rPr>
              <a:t>finalística</a:t>
            </a:r>
            <a:r>
              <a:rPr lang="en-US" dirty="0">
                <a:solidFill>
                  <a:schemeClr val="bg1"/>
                </a:solidFill>
              </a:rPr>
              <a:t>, </a:t>
            </a:r>
            <a:r>
              <a:rPr lang="en-US" dirty="0" err="1">
                <a:solidFill>
                  <a:schemeClr val="bg1"/>
                </a:solidFill>
              </a:rPr>
              <a:t>responsável</a:t>
            </a:r>
            <a:r>
              <a:rPr lang="en-US" dirty="0">
                <a:solidFill>
                  <a:schemeClr val="bg1"/>
                </a:solidFill>
              </a:rPr>
              <a:t> pela </a:t>
            </a:r>
            <a:r>
              <a:rPr lang="en-US" dirty="0" err="1">
                <a:solidFill>
                  <a:schemeClr val="bg1"/>
                </a:solidFill>
              </a:rPr>
              <a:t>especificação</a:t>
            </a:r>
            <a:r>
              <a:rPr lang="en-US" dirty="0">
                <a:solidFill>
                  <a:schemeClr val="bg1"/>
                </a:solidFill>
              </a:rPr>
              <a:t> de um </a:t>
            </a:r>
            <a:r>
              <a:rPr lang="en-US" dirty="0" err="1">
                <a:solidFill>
                  <a:schemeClr val="bg1"/>
                </a:solidFill>
              </a:rPr>
              <a:t>equipamento</a:t>
            </a:r>
            <a:r>
              <a:rPr lang="en-US" dirty="0">
                <a:solidFill>
                  <a:schemeClr val="bg1"/>
                </a:solidFill>
              </a:rPr>
              <a:t>, </a:t>
            </a:r>
            <a:r>
              <a:rPr lang="en-US" dirty="0" err="1">
                <a:solidFill>
                  <a:schemeClr val="bg1"/>
                </a:solidFill>
              </a:rPr>
              <a:t>recebe</a:t>
            </a:r>
            <a:r>
              <a:rPr lang="en-US" dirty="0">
                <a:solidFill>
                  <a:schemeClr val="bg1"/>
                </a:solidFill>
              </a:rPr>
              <a:t> </a:t>
            </a:r>
            <a:r>
              <a:rPr lang="en-US" dirty="0" err="1">
                <a:solidFill>
                  <a:schemeClr val="bg1"/>
                </a:solidFill>
              </a:rPr>
              <a:t>convite</a:t>
            </a:r>
            <a:r>
              <a:rPr lang="en-US" dirty="0">
                <a:solidFill>
                  <a:schemeClr val="bg1"/>
                </a:solidFill>
              </a:rPr>
              <a:t> para </a:t>
            </a:r>
            <a:r>
              <a:rPr lang="en-US" dirty="0" err="1">
                <a:solidFill>
                  <a:schemeClr val="bg1"/>
                </a:solidFill>
              </a:rPr>
              <a:t>visitar</a:t>
            </a:r>
            <a:r>
              <a:rPr lang="en-US" dirty="0">
                <a:solidFill>
                  <a:schemeClr val="bg1"/>
                </a:solidFill>
              </a:rPr>
              <a:t> a </a:t>
            </a:r>
            <a:r>
              <a:rPr lang="en-US" dirty="0" err="1">
                <a:solidFill>
                  <a:schemeClr val="bg1"/>
                </a:solidFill>
              </a:rPr>
              <a:t>fábrica</a:t>
            </a:r>
            <a:r>
              <a:rPr lang="en-US" dirty="0">
                <a:solidFill>
                  <a:schemeClr val="bg1"/>
                </a:solidFill>
              </a:rPr>
              <a:t> de </a:t>
            </a:r>
            <a:r>
              <a:rPr lang="en-US" dirty="0" err="1">
                <a:solidFill>
                  <a:schemeClr val="bg1"/>
                </a:solidFill>
              </a:rPr>
              <a:t>uma</a:t>
            </a:r>
            <a:r>
              <a:rPr lang="en-US" dirty="0">
                <a:solidFill>
                  <a:schemeClr val="bg1"/>
                </a:solidFill>
              </a:rPr>
              <a:t> </a:t>
            </a:r>
            <a:r>
              <a:rPr lang="en-US" dirty="0" err="1">
                <a:solidFill>
                  <a:schemeClr val="bg1"/>
                </a:solidFill>
              </a:rPr>
              <a:t>empresa</a:t>
            </a:r>
            <a:r>
              <a:rPr lang="en-US" dirty="0">
                <a:solidFill>
                  <a:schemeClr val="bg1"/>
                </a:solidFill>
              </a:rPr>
              <a:t> </a:t>
            </a:r>
            <a:r>
              <a:rPr lang="en-US" dirty="0" err="1">
                <a:solidFill>
                  <a:schemeClr val="bg1"/>
                </a:solidFill>
              </a:rPr>
              <a:t>fornecedora</a:t>
            </a:r>
            <a:r>
              <a:rPr lang="en-US" dirty="0">
                <a:solidFill>
                  <a:schemeClr val="bg1"/>
                </a:solidFill>
              </a:rPr>
              <a:t> (ASMUND), </a:t>
            </a:r>
            <a:r>
              <a:rPr lang="en-US" dirty="0" err="1">
                <a:solidFill>
                  <a:schemeClr val="bg1"/>
                </a:solidFill>
              </a:rPr>
              <a:t>localizada</a:t>
            </a:r>
            <a:r>
              <a:rPr lang="en-US" dirty="0">
                <a:solidFill>
                  <a:schemeClr val="bg1"/>
                </a:solidFill>
              </a:rPr>
              <a:t> </a:t>
            </a:r>
            <a:r>
              <a:rPr lang="en-US" dirty="0" err="1">
                <a:solidFill>
                  <a:schemeClr val="bg1"/>
                </a:solidFill>
              </a:rPr>
              <a:t>na</a:t>
            </a:r>
            <a:r>
              <a:rPr lang="en-US" dirty="0">
                <a:solidFill>
                  <a:schemeClr val="bg1"/>
                </a:solidFill>
              </a:rPr>
              <a:t> </a:t>
            </a:r>
            <a:r>
              <a:rPr lang="en-US" dirty="0" err="1">
                <a:solidFill>
                  <a:schemeClr val="bg1"/>
                </a:solidFill>
              </a:rPr>
              <a:t>Alemanha</a:t>
            </a:r>
            <a:r>
              <a:rPr lang="en-US" dirty="0">
                <a:solidFill>
                  <a:schemeClr val="bg1"/>
                </a:solidFill>
              </a:rPr>
              <a:t>, com </a:t>
            </a:r>
            <a:r>
              <a:rPr lang="en-US" dirty="0" err="1">
                <a:solidFill>
                  <a:schemeClr val="bg1"/>
                </a:solidFill>
              </a:rPr>
              <a:t>custeio</a:t>
            </a:r>
            <a:r>
              <a:rPr lang="en-US" dirty="0">
                <a:solidFill>
                  <a:schemeClr val="bg1"/>
                </a:solidFill>
              </a:rPr>
              <a:t> integral das </a:t>
            </a:r>
            <a:r>
              <a:rPr lang="en-US" dirty="0" err="1">
                <a:solidFill>
                  <a:schemeClr val="bg1"/>
                </a:solidFill>
              </a:rPr>
              <a:t>despesas</a:t>
            </a:r>
            <a:r>
              <a:rPr lang="en-US" dirty="0">
                <a:solidFill>
                  <a:schemeClr val="bg1"/>
                </a:solidFill>
              </a:rPr>
              <a:t> da </a:t>
            </a:r>
            <a:r>
              <a:rPr lang="en-US" dirty="0" err="1">
                <a:solidFill>
                  <a:schemeClr val="bg1"/>
                </a:solidFill>
              </a:rPr>
              <a:t>viagem</a:t>
            </a:r>
            <a:r>
              <a:rPr lang="en-US" dirty="0">
                <a:solidFill>
                  <a:schemeClr val="bg1"/>
                </a:solidFill>
              </a:rPr>
              <a:t>. Essa </a:t>
            </a:r>
            <a:r>
              <a:rPr lang="en-US" dirty="0" err="1">
                <a:solidFill>
                  <a:schemeClr val="bg1"/>
                </a:solidFill>
              </a:rPr>
              <a:t>situação</a:t>
            </a:r>
            <a:r>
              <a:rPr lang="en-US" dirty="0">
                <a:solidFill>
                  <a:schemeClr val="bg1"/>
                </a:solidFill>
              </a:rPr>
              <a:t> </a:t>
            </a:r>
            <a:r>
              <a:rPr lang="en-US" dirty="0" err="1">
                <a:solidFill>
                  <a:schemeClr val="bg1"/>
                </a:solidFill>
              </a:rPr>
              <a:t>poderá</a:t>
            </a:r>
            <a:r>
              <a:rPr lang="en-US" dirty="0">
                <a:solidFill>
                  <a:schemeClr val="bg1"/>
                </a:solidFill>
              </a:rPr>
              <a:t> </a:t>
            </a:r>
            <a:r>
              <a:rPr lang="en-US" dirty="0" err="1">
                <a:solidFill>
                  <a:schemeClr val="bg1"/>
                </a:solidFill>
              </a:rPr>
              <a:t>caracterizar</a:t>
            </a:r>
            <a:r>
              <a:rPr lang="en-US" dirty="0">
                <a:solidFill>
                  <a:schemeClr val="bg1"/>
                </a:solidFill>
              </a:rPr>
              <a:t> </a:t>
            </a:r>
            <a:r>
              <a:rPr lang="en-US" dirty="0" err="1">
                <a:solidFill>
                  <a:schemeClr val="bg1"/>
                </a:solidFill>
              </a:rPr>
              <a:t>conflito</a:t>
            </a:r>
            <a:r>
              <a:rPr lang="en-US" dirty="0">
                <a:solidFill>
                  <a:schemeClr val="bg1"/>
                </a:solidFill>
              </a:rPr>
              <a:t> de interesses?</a:t>
            </a:r>
          </a:p>
          <a:p>
            <a:pPr marL="342900" indent="-342900">
              <a:lnSpc>
                <a:spcPct val="90000"/>
              </a:lnSpc>
              <a:spcBef>
                <a:spcPct val="20000"/>
              </a:spcBef>
              <a:spcAft>
                <a:spcPts val="600"/>
              </a:spcAft>
              <a:buClr>
                <a:schemeClr val="tx1"/>
              </a:buClr>
              <a:buSzPct val="80000"/>
              <a:buFont typeface="Wingdings 3" panose="05040102010807070707" pitchFamily="18" charset="2"/>
              <a:buChar char=""/>
            </a:pPr>
            <a:endParaRPr lang="en-US" dirty="0">
              <a:solidFill>
                <a:schemeClr val="bg1"/>
              </a:solidFill>
            </a:endParaRPr>
          </a:p>
          <a:p>
            <a:pPr marL="342900" indent="-342900">
              <a:lnSpc>
                <a:spcPct val="90000"/>
              </a:lnSpc>
              <a:spcBef>
                <a:spcPct val="20000"/>
              </a:spcBef>
              <a:spcAft>
                <a:spcPts val="600"/>
              </a:spcAft>
              <a:buClr>
                <a:schemeClr val="tx1"/>
              </a:buClr>
              <a:buSzPct val="80000"/>
              <a:buFont typeface="Wingdings 3" panose="05040102010807070707" pitchFamily="18" charset="2"/>
              <a:buChar char=""/>
            </a:pPr>
            <a:r>
              <a:rPr lang="en-US" dirty="0">
                <a:solidFill>
                  <a:schemeClr val="bg1"/>
                </a:solidFill>
              </a:rPr>
              <a:t>O </a:t>
            </a:r>
            <a:r>
              <a:rPr lang="en-US" dirty="0" err="1">
                <a:solidFill>
                  <a:schemeClr val="bg1"/>
                </a:solidFill>
              </a:rPr>
              <a:t>Servidor</a:t>
            </a:r>
            <a:r>
              <a:rPr lang="en-US" dirty="0">
                <a:solidFill>
                  <a:schemeClr val="bg1"/>
                </a:solidFill>
              </a:rPr>
              <a:t> BETA, da equipe de </a:t>
            </a:r>
            <a:r>
              <a:rPr lang="en-US" dirty="0" err="1">
                <a:solidFill>
                  <a:schemeClr val="bg1"/>
                </a:solidFill>
              </a:rPr>
              <a:t>Pregão</a:t>
            </a:r>
            <a:r>
              <a:rPr lang="en-US" dirty="0">
                <a:solidFill>
                  <a:schemeClr val="bg1"/>
                </a:solidFill>
              </a:rPr>
              <a:t>, </a:t>
            </a:r>
            <a:r>
              <a:rPr lang="en-US" dirty="0" err="1">
                <a:solidFill>
                  <a:schemeClr val="bg1"/>
                </a:solidFill>
              </a:rPr>
              <a:t>recebe</a:t>
            </a:r>
            <a:r>
              <a:rPr lang="en-US" dirty="0">
                <a:solidFill>
                  <a:schemeClr val="bg1"/>
                </a:solidFill>
              </a:rPr>
              <a:t> </a:t>
            </a:r>
            <a:r>
              <a:rPr lang="en-US" dirty="0" err="1">
                <a:solidFill>
                  <a:schemeClr val="bg1"/>
                </a:solidFill>
              </a:rPr>
              <a:t>convite</a:t>
            </a:r>
            <a:r>
              <a:rPr lang="en-US" dirty="0">
                <a:solidFill>
                  <a:schemeClr val="bg1"/>
                </a:solidFill>
              </a:rPr>
              <a:t> da </a:t>
            </a:r>
            <a:r>
              <a:rPr lang="en-US" dirty="0" err="1">
                <a:solidFill>
                  <a:schemeClr val="bg1"/>
                </a:solidFill>
              </a:rPr>
              <a:t>mesma</a:t>
            </a:r>
            <a:r>
              <a:rPr lang="en-US" dirty="0">
                <a:solidFill>
                  <a:schemeClr val="bg1"/>
                </a:solidFill>
              </a:rPr>
              <a:t> </a:t>
            </a:r>
            <a:r>
              <a:rPr lang="en-US" dirty="0" err="1">
                <a:solidFill>
                  <a:schemeClr val="bg1"/>
                </a:solidFill>
              </a:rPr>
              <a:t>empresa</a:t>
            </a:r>
            <a:r>
              <a:rPr lang="en-US" dirty="0">
                <a:solidFill>
                  <a:schemeClr val="bg1"/>
                </a:solidFill>
              </a:rPr>
              <a:t>. Caso </a:t>
            </a:r>
            <a:r>
              <a:rPr lang="en-US" dirty="0" err="1">
                <a:solidFill>
                  <a:schemeClr val="bg1"/>
                </a:solidFill>
              </a:rPr>
              <a:t>aceite</a:t>
            </a:r>
            <a:r>
              <a:rPr lang="en-US" dirty="0">
                <a:solidFill>
                  <a:schemeClr val="bg1"/>
                </a:solidFill>
              </a:rPr>
              <a:t>, </a:t>
            </a:r>
            <a:r>
              <a:rPr lang="en-US" dirty="0" err="1">
                <a:solidFill>
                  <a:schemeClr val="bg1"/>
                </a:solidFill>
              </a:rPr>
              <a:t>poderia</a:t>
            </a:r>
            <a:r>
              <a:rPr lang="en-US" dirty="0">
                <a:solidFill>
                  <a:schemeClr val="bg1"/>
                </a:solidFill>
              </a:rPr>
              <a:t> </a:t>
            </a:r>
            <a:r>
              <a:rPr lang="en-US" dirty="0" err="1">
                <a:solidFill>
                  <a:schemeClr val="bg1"/>
                </a:solidFill>
              </a:rPr>
              <a:t>gerar</a:t>
            </a:r>
            <a:r>
              <a:rPr lang="en-US" dirty="0">
                <a:solidFill>
                  <a:schemeClr val="bg1"/>
                </a:solidFill>
              </a:rPr>
              <a:t> </a:t>
            </a:r>
            <a:r>
              <a:rPr lang="en-US" dirty="0" err="1">
                <a:solidFill>
                  <a:schemeClr val="bg1"/>
                </a:solidFill>
              </a:rPr>
              <a:t>uma</a:t>
            </a:r>
            <a:r>
              <a:rPr lang="en-US" dirty="0">
                <a:solidFill>
                  <a:schemeClr val="bg1"/>
                </a:solidFill>
              </a:rPr>
              <a:t> </a:t>
            </a:r>
            <a:r>
              <a:rPr lang="en-US" dirty="0" err="1">
                <a:solidFill>
                  <a:schemeClr val="bg1"/>
                </a:solidFill>
              </a:rPr>
              <a:t>situação</a:t>
            </a:r>
            <a:r>
              <a:rPr lang="en-US" dirty="0">
                <a:solidFill>
                  <a:schemeClr val="bg1"/>
                </a:solidFill>
              </a:rPr>
              <a:t> de </a:t>
            </a:r>
            <a:r>
              <a:rPr lang="en-US" dirty="0" err="1">
                <a:solidFill>
                  <a:schemeClr val="bg1"/>
                </a:solidFill>
              </a:rPr>
              <a:t>conflito</a:t>
            </a:r>
            <a:r>
              <a:rPr lang="en-US" dirty="0">
                <a:solidFill>
                  <a:schemeClr val="bg1"/>
                </a:solidFill>
              </a:rPr>
              <a:t> de interesses?</a:t>
            </a:r>
          </a:p>
          <a:p>
            <a:pPr marL="342900" indent="-342900">
              <a:lnSpc>
                <a:spcPct val="90000"/>
              </a:lnSpc>
              <a:spcBef>
                <a:spcPct val="20000"/>
              </a:spcBef>
              <a:spcAft>
                <a:spcPts val="600"/>
              </a:spcAft>
              <a:buClr>
                <a:schemeClr val="tx1"/>
              </a:buClr>
              <a:buSzPct val="80000"/>
              <a:buFont typeface="Wingdings 3" panose="05040102010807070707" pitchFamily="18" charset="2"/>
              <a:buChar char=""/>
            </a:pPr>
            <a:endParaRPr lang="en-US" i="0" dirty="0">
              <a:solidFill>
                <a:schemeClr val="bg1"/>
              </a:solidFill>
            </a:endParaRPr>
          </a:p>
          <a:p>
            <a:pPr marL="342900" indent="-342900">
              <a:lnSpc>
                <a:spcPct val="90000"/>
              </a:lnSpc>
              <a:spcBef>
                <a:spcPct val="20000"/>
              </a:spcBef>
              <a:spcAft>
                <a:spcPts val="600"/>
              </a:spcAft>
              <a:buClr>
                <a:schemeClr val="tx1"/>
              </a:buClr>
              <a:buSzPct val="80000"/>
              <a:buFont typeface="Wingdings 3" panose="05040102010807070707" pitchFamily="18" charset="2"/>
              <a:buChar char=""/>
            </a:pPr>
            <a:r>
              <a:rPr lang="en-US" dirty="0">
                <a:solidFill>
                  <a:schemeClr val="bg1"/>
                </a:solidFill>
              </a:rPr>
              <a:t>O </a:t>
            </a:r>
            <a:r>
              <a:rPr lang="en-US" dirty="0" err="1">
                <a:solidFill>
                  <a:schemeClr val="bg1"/>
                </a:solidFill>
              </a:rPr>
              <a:t>servidor</a:t>
            </a:r>
            <a:r>
              <a:rPr lang="en-US" dirty="0">
                <a:solidFill>
                  <a:schemeClr val="bg1"/>
                </a:solidFill>
              </a:rPr>
              <a:t> ALPHA </a:t>
            </a:r>
            <a:r>
              <a:rPr lang="en-US" dirty="0" err="1">
                <a:solidFill>
                  <a:schemeClr val="bg1"/>
                </a:solidFill>
              </a:rPr>
              <a:t>solicitou</a:t>
            </a:r>
            <a:r>
              <a:rPr lang="en-US" dirty="0">
                <a:solidFill>
                  <a:schemeClr val="bg1"/>
                </a:solidFill>
              </a:rPr>
              <a:t> à </a:t>
            </a:r>
            <a:r>
              <a:rPr lang="en-US" dirty="0" err="1">
                <a:solidFill>
                  <a:schemeClr val="bg1"/>
                </a:solidFill>
              </a:rPr>
              <a:t>empresa</a:t>
            </a:r>
            <a:r>
              <a:rPr lang="en-US" dirty="0">
                <a:solidFill>
                  <a:schemeClr val="bg1"/>
                </a:solidFill>
              </a:rPr>
              <a:t> ASMUND que </a:t>
            </a:r>
            <a:r>
              <a:rPr lang="en-US" dirty="0" err="1">
                <a:solidFill>
                  <a:schemeClr val="bg1"/>
                </a:solidFill>
              </a:rPr>
              <a:t>estendesse</a:t>
            </a:r>
            <a:r>
              <a:rPr lang="en-US" dirty="0">
                <a:solidFill>
                  <a:schemeClr val="bg1"/>
                </a:solidFill>
              </a:rPr>
              <a:t> o </a:t>
            </a:r>
            <a:r>
              <a:rPr lang="en-US" dirty="0" err="1">
                <a:solidFill>
                  <a:schemeClr val="bg1"/>
                </a:solidFill>
              </a:rPr>
              <a:t>convite</a:t>
            </a:r>
            <a:r>
              <a:rPr lang="en-US" dirty="0">
                <a:solidFill>
                  <a:schemeClr val="bg1"/>
                </a:solidFill>
              </a:rPr>
              <a:t> </a:t>
            </a:r>
            <a:r>
              <a:rPr lang="en-US" dirty="0" err="1">
                <a:solidFill>
                  <a:schemeClr val="bg1"/>
                </a:solidFill>
              </a:rPr>
              <a:t>ao</a:t>
            </a:r>
            <a:r>
              <a:rPr lang="en-US" dirty="0">
                <a:solidFill>
                  <a:schemeClr val="bg1"/>
                </a:solidFill>
              </a:rPr>
              <a:t> </a:t>
            </a:r>
            <a:r>
              <a:rPr lang="en-US" dirty="0" err="1">
                <a:solidFill>
                  <a:schemeClr val="bg1"/>
                </a:solidFill>
              </a:rPr>
              <a:t>seu</a:t>
            </a:r>
            <a:r>
              <a:rPr lang="en-US" dirty="0">
                <a:solidFill>
                  <a:schemeClr val="bg1"/>
                </a:solidFill>
              </a:rPr>
              <a:t> </a:t>
            </a:r>
            <a:r>
              <a:rPr lang="en-US" dirty="0" err="1">
                <a:solidFill>
                  <a:schemeClr val="bg1"/>
                </a:solidFill>
              </a:rPr>
              <a:t>colega</a:t>
            </a:r>
            <a:r>
              <a:rPr lang="en-US" dirty="0">
                <a:solidFill>
                  <a:schemeClr val="bg1"/>
                </a:solidFill>
              </a:rPr>
              <a:t>, o </a:t>
            </a:r>
            <a:r>
              <a:rPr lang="en-US" dirty="0" err="1">
                <a:solidFill>
                  <a:schemeClr val="bg1"/>
                </a:solidFill>
              </a:rPr>
              <a:t>servidor</a:t>
            </a:r>
            <a:r>
              <a:rPr lang="en-US" dirty="0">
                <a:solidFill>
                  <a:schemeClr val="bg1"/>
                </a:solidFill>
              </a:rPr>
              <a:t> GAMA, que </a:t>
            </a:r>
            <a:r>
              <a:rPr lang="en-US" dirty="0" err="1">
                <a:solidFill>
                  <a:schemeClr val="bg1"/>
                </a:solidFill>
              </a:rPr>
              <a:t>não</a:t>
            </a:r>
            <a:r>
              <a:rPr lang="en-US" dirty="0">
                <a:solidFill>
                  <a:schemeClr val="bg1"/>
                </a:solidFill>
              </a:rPr>
              <a:t> </a:t>
            </a:r>
            <a:r>
              <a:rPr lang="en-US" dirty="0" err="1">
                <a:solidFill>
                  <a:schemeClr val="bg1"/>
                </a:solidFill>
              </a:rPr>
              <a:t>fazia</a:t>
            </a:r>
            <a:r>
              <a:rPr lang="en-US" dirty="0">
                <a:solidFill>
                  <a:schemeClr val="bg1"/>
                </a:solidFill>
              </a:rPr>
              <a:t> </a:t>
            </a:r>
            <a:r>
              <a:rPr lang="en-US" dirty="0" err="1">
                <a:solidFill>
                  <a:schemeClr val="bg1"/>
                </a:solidFill>
              </a:rPr>
              <a:t>parte</a:t>
            </a:r>
            <a:r>
              <a:rPr lang="en-US" dirty="0">
                <a:solidFill>
                  <a:schemeClr val="bg1"/>
                </a:solidFill>
              </a:rPr>
              <a:t> da equipe de ALPHA e </a:t>
            </a:r>
            <a:r>
              <a:rPr lang="en-US" dirty="0" err="1">
                <a:solidFill>
                  <a:schemeClr val="bg1"/>
                </a:solidFill>
              </a:rPr>
              <a:t>trabalhava</a:t>
            </a:r>
            <a:r>
              <a:rPr lang="en-US" dirty="0">
                <a:solidFill>
                  <a:schemeClr val="bg1"/>
                </a:solidFill>
              </a:rPr>
              <a:t> </a:t>
            </a:r>
            <a:r>
              <a:rPr lang="en-US" dirty="0" err="1">
                <a:solidFill>
                  <a:schemeClr val="bg1"/>
                </a:solidFill>
              </a:rPr>
              <a:t>em</a:t>
            </a:r>
            <a:r>
              <a:rPr lang="en-US" dirty="0">
                <a:solidFill>
                  <a:schemeClr val="bg1"/>
                </a:solidFill>
              </a:rPr>
              <a:t> outro </a:t>
            </a:r>
            <a:r>
              <a:rPr lang="en-US" dirty="0" err="1">
                <a:solidFill>
                  <a:schemeClr val="bg1"/>
                </a:solidFill>
              </a:rPr>
              <a:t>área</a:t>
            </a:r>
            <a:r>
              <a:rPr lang="en-US" dirty="0">
                <a:solidFill>
                  <a:schemeClr val="bg1"/>
                </a:solidFill>
              </a:rPr>
              <a:t> </a:t>
            </a:r>
            <a:r>
              <a:rPr lang="en-US" dirty="0" err="1">
                <a:solidFill>
                  <a:schemeClr val="bg1"/>
                </a:solidFill>
              </a:rPr>
              <a:t>distinta</a:t>
            </a:r>
            <a:r>
              <a:rPr lang="en-US" dirty="0">
                <a:solidFill>
                  <a:schemeClr val="bg1"/>
                </a:solidFill>
              </a:rPr>
              <a:t>. O </a:t>
            </a:r>
            <a:r>
              <a:rPr lang="en-US" dirty="0" err="1">
                <a:solidFill>
                  <a:schemeClr val="bg1"/>
                </a:solidFill>
              </a:rPr>
              <a:t>chefe</a:t>
            </a:r>
            <a:r>
              <a:rPr lang="en-US" dirty="0">
                <a:solidFill>
                  <a:schemeClr val="bg1"/>
                </a:solidFill>
              </a:rPr>
              <a:t> do </a:t>
            </a:r>
            <a:r>
              <a:rPr lang="en-US" dirty="0" err="1">
                <a:solidFill>
                  <a:schemeClr val="bg1"/>
                </a:solidFill>
              </a:rPr>
              <a:t>servidor</a:t>
            </a:r>
            <a:r>
              <a:rPr lang="en-US" dirty="0">
                <a:solidFill>
                  <a:schemeClr val="bg1"/>
                </a:solidFill>
              </a:rPr>
              <a:t> GAMA, SR. CALUM, </a:t>
            </a:r>
            <a:r>
              <a:rPr lang="en-US" dirty="0" err="1">
                <a:solidFill>
                  <a:schemeClr val="bg1"/>
                </a:solidFill>
              </a:rPr>
              <a:t>concordou</a:t>
            </a:r>
            <a:r>
              <a:rPr lang="en-US" dirty="0">
                <a:solidFill>
                  <a:schemeClr val="bg1"/>
                </a:solidFill>
              </a:rPr>
              <a:t> com </a:t>
            </a:r>
            <a:r>
              <a:rPr lang="en-US" dirty="0" err="1">
                <a:solidFill>
                  <a:schemeClr val="bg1"/>
                </a:solidFill>
              </a:rPr>
              <a:t>seu</a:t>
            </a:r>
            <a:r>
              <a:rPr lang="en-US" dirty="0">
                <a:solidFill>
                  <a:schemeClr val="bg1"/>
                </a:solidFill>
              </a:rPr>
              <a:t> </a:t>
            </a:r>
            <a:r>
              <a:rPr lang="en-US" dirty="0" err="1">
                <a:solidFill>
                  <a:schemeClr val="bg1"/>
                </a:solidFill>
              </a:rPr>
              <a:t>afastamento</a:t>
            </a:r>
            <a:r>
              <a:rPr lang="en-US" dirty="0">
                <a:solidFill>
                  <a:schemeClr val="bg1"/>
                </a:solidFill>
              </a:rPr>
              <a:t> do </a:t>
            </a:r>
            <a:r>
              <a:rPr lang="en-US" dirty="0" err="1">
                <a:solidFill>
                  <a:schemeClr val="bg1"/>
                </a:solidFill>
              </a:rPr>
              <a:t>país</a:t>
            </a:r>
            <a:r>
              <a:rPr lang="en-US" dirty="0">
                <a:solidFill>
                  <a:schemeClr val="bg1"/>
                </a:solidFill>
              </a:rPr>
              <a:t>. Tempos </a:t>
            </a:r>
            <a:r>
              <a:rPr lang="en-US" dirty="0" err="1">
                <a:solidFill>
                  <a:schemeClr val="bg1"/>
                </a:solidFill>
              </a:rPr>
              <a:t>depois</a:t>
            </a:r>
            <a:r>
              <a:rPr lang="en-US" dirty="0">
                <a:solidFill>
                  <a:schemeClr val="bg1"/>
                </a:solidFill>
              </a:rPr>
              <a:t>, </a:t>
            </a:r>
            <a:r>
              <a:rPr lang="en-US" dirty="0" err="1">
                <a:solidFill>
                  <a:schemeClr val="bg1"/>
                </a:solidFill>
              </a:rPr>
              <a:t>recebeu</a:t>
            </a:r>
            <a:r>
              <a:rPr lang="en-US" dirty="0">
                <a:solidFill>
                  <a:schemeClr val="bg1"/>
                </a:solidFill>
              </a:rPr>
              <a:t>-se </a:t>
            </a:r>
            <a:r>
              <a:rPr lang="en-US" dirty="0" err="1">
                <a:solidFill>
                  <a:schemeClr val="bg1"/>
                </a:solidFill>
              </a:rPr>
              <a:t>uma</a:t>
            </a:r>
            <a:r>
              <a:rPr lang="en-US" dirty="0">
                <a:solidFill>
                  <a:schemeClr val="bg1"/>
                </a:solidFill>
              </a:rPr>
              <a:t> </a:t>
            </a:r>
            <a:r>
              <a:rPr lang="en-US" dirty="0" err="1">
                <a:solidFill>
                  <a:schemeClr val="bg1"/>
                </a:solidFill>
              </a:rPr>
              <a:t>denúncia</a:t>
            </a:r>
            <a:r>
              <a:rPr lang="en-US" dirty="0">
                <a:solidFill>
                  <a:schemeClr val="bg1"/>
                </a:solidFill>
              </a:rPr>
              <a:t> </a:t>
            </a:r>
            <a:r>
              <a:rPr lang="en-US" dirty="0" err="1">
                <a:solidFill>
                  <a:schemeClr val="bg1"/>
                </a:solidFill>
              </a:rPr>
              <a:t>envolvendo</a:t>
            </a:r>
            <a:r>
              <a:rPr lang="en-US" dirty="0">
                <a:solidFill>
                  <a:schemeClr val="bg1"/>
                </a:solidFill>
              </a:rPr>
              <a:t> </a:t>
            </a:r>
            <a:r>
              <a:rPr lang="en-US" dirty="0" err="1">
                <a:solidFill>
                  <a:schemeClr val="bg1"/>
                </a:solidFill>
              </a:rPr>
              <a:t>essa</a:t>
            </a:r>
            <a:r>
              <a:rPr lang="en-US" dirty="0">
                <a:solidFill>
                  <a:schemeClr val="bg1"/>
                </a:solidFill>
              </a:rPr>
              <a:t> </a:t>
            </a:r>
            <a:r>
              <a:rPr lang="en-US" dirty="0" err="1">
                <a:solidFill>
                  <a:schemeClr val="bg1"/>
                </a:solidFill>
              </a:rPr>
              <a:t>viagem</a:t>
            </a:r>
            <a:r>
              <a:rPr lang="en-US" dirty="0">
                <a:solidFill>
                  <a:schemeClr val="bg1"/>
                </a:solidFill>
              </a:rPr>
              <a:t>, </a:t>
            </a:r>
            <a:r>
              <a:rPr lang="en-US" dirty="0" err="1">
                <a:solidFill>
                  <a:schemeClr val="bg1"/>
                </a:solidFill>
              </a:rPr>
              <a:t>informando</a:t>
            </a:r>
            <a:r>
              <a:rPr lang="en-US" dirty="0">
                <a:solidFill>
                  <a:schemeClr val="bg1"/>
                </a:solidFill>
              </a:rPr>
              <a:t> que o </a:t>
            </a:r>
            <a:r>
              <a:rPr lang="en-US" dirty="0" err="1">
                <a:solidFill>
                  <a:schemeClr val="bg1"/>
                </a:solidFill>
              </a:rPr>
              <a:t>afastamento</a:t>
            </a:r>
            <a:r>
              <a:rPr lang="en-US" dirty="0">
                <a:solidFill>
                  <a:schemeClr val="bg1"/>
                </a:solidFill>
              </a:rPr>
              <a:t> de GAMA </a:t>
            </a:r>
            <a:r>
              <a:rPr lang="en-US" dirty="0" err="1">
                <a:solidFill>
                  <a:schemeClr val="bg1"/>
                </a:solidFill>
              </a:rPr>
              <a:t>não</a:t>
            </a:r>
            <a:r>
              <a:rPr lang="en-US" dirty="0">
                <a:solidFill>
                  <a:schemeClr val="bg1"/>
                </a:solidFill>
              </a:rPr>
              <a:t> </a:t>
            </a:r>
            <a:r>
              <a:rPr lang="en-US" dirty="0" err="1">
                <a:solidFill>
                  <a:schemeClr val="bg1"/>
                </a:solidFill>
              </a:rPr>
              <a:t>teria</a:t>
            </a:r>
            <a:r>
              <a:rPr lang="en-US" dirty="0">
                <a:solidFill>
                  <a:schemeClr val="bg1"/>
                </a:solidFill>
              </a:rPr>
              <a:t> </a:t>
            </a:r>
            <a:r>
              <a:rPr lang="en-US" dirty="0" err="1">
                <a:solidFill>
                  <a:schemeClr val="bg1"/>
                </a:solidFill>
              </a:rPr>
              <a:t>sido</a:t>
            </a:r>
            <a:r>
              <a:rPr lang="en-US" dirty="0">
                <a:solidFill>
                  <a:schemeClr val="bg1"/>
                </a:solidFill>
              </a:rPr>
              <a:t> </a:t>
            </a:r>
            <a:r>
              <a:rPr lang="en-US" dirty="0" err="1">
                <a:solidFill>
                  <a:schemeClr val="bg1"/>
                </a:solidFill>
              </a:rPr>
              <a:t>em</a:t>
            </a:r>
            <a:r>
              <a:rPr lang="en-US" dirty="0">
                <a:solidFill>
                  <a:schemeClr val="bg1"/>
                </a:solidFill>
              </a:rPr>
              <a:t> </a:t>
            </a:r>
            <a:r>
              <a:rPr lang="en-US" dirty="0" err="1">
                <a:solidFill>
                  <a:schemeClr val="bg1"/>
                </a:solidFill>
              </a:rPr>
              <a:t>função</a:t>
            </a:r>
            <a:r>
              <a:rPr lang="en-US" dirty="0">
                <a:solidFill>
                  <a:schemeClr val="bg1"/>
                </a:solidFill>
              </a:rPr>
              <a:t> do interesse da </a:t>
            </a:r>
            <a:r>
              <a:rPr lang="en-US" dirty="0" err="1">
                <a:solidFill>
                  <a:schemeClr val="bg1"/>
                </a:solidFill>
              </a:rPr>
              <a:t>instituição</a:t>
            </a:r>
            <a:r>
              <a:rPr lang="en-US" dirty="0">
                <a:solidFill>
                  <a:schemeClr val="bg1"/>
                </a:solidFill>
              </a:rPr>
              <a:t>. Qual a </a:t>
            </a:r>
            <a:r>
              <a:rPr lang="en-US" dirty="0" err="1">
                <a:solidFill>
                  <a:schemeClr val="bg1"/>
                </a:solidFill>
              </a:rPr>
              <a:t>possível</a:t>
            </a:r>
            <a:r>
              <a:rPr lang="en-US" dirty="0">
                <a:solidFill>
                  <a:schemeClr val="bg1"/>
                </a:solidFill>
              </a:rPr>
              <a:t> </a:t>
            </a:r>
            <a:r>
              <a:rPr lang="en-US" dirty="0" err="1">
                <a:solidFill>
                  <a:schemeClr val="bg1"/>
                </a:solidFill>
              </a:rPr>
              <a:t>consequência</a:t>
            </a:r>
            <a:r>
              <a:rPr lang="en-US" dirty="0">
                <a:solidFill>
                  <a:schemeClr val="bg1"/>
                </a:solidFill>
              </a:rPr>
              <a:t> para o CALUM, que </a:t>
            </a:r>
            <a:r>
              <a:rPr lang="en-US" dirty="0" err="1">
                <a:solidFill>
                  <a:schemeClr val="bg1"/>
                </a:solidFill>
              </a:rPr>
              <a:t>autorizou</a:t>
            </a:r>
            <a:r>
              <a:rPr lang="en-US" dirty="0">
                <a:solidFill>
                  <a:schemeClr val="bg1"/>
                </a:solidFill>
              </a:rPr>
              <a:t> a </a:t>
            </a:r>
            <a:r>
              <a:rPr lang="en-US" dirty="0" err="1">
                <a:solidFill>
                  <a:schemeClr val="bg1"/>
                </a:solidFill>
              </a:rPr>
              <a:t>viagem</a:t>
            </a:r>
            <a:r>
              <a:rPr lang="en-US" dirty="0">
                <a:solidFill>
                  <a:schemeClr val="bg1"/>
                </a:solidFill>
              </a:rPr>
              <a:t>?</a:t>
            </a:r>
          </a:p>
          <a:p>
            <a:pPr marL="342900" indent="-342900">
              <a:lnSpc>
                <a:spcPct val="90000"/>
              </a:lnSpc>
              <a:spcBef>
                <a:spcPct val="20000"/>
              </a:spcBef>
              <a:spcAft>
                <a:spcPts val="600"/>
              </a:spcAft>
              <a:buClr>
                <a:schemeClr val="tx1"/>
              </a:buClr>
              <a:buSzPct val="80000"/>
              <a:buFont typeface="Wingdings 3" panose="05040102010807070707" pitchFamily="18" charset="2"/>
              <a:buChar char=""/>
            </a:pPr>
            <a:endParaRPr lang="en-US" i="0" dirty="0">
              <a:solidFill>
                <a:schemeClr val="bg1"/>
              </a:solidFill>
            </a:endParaRPr>
          </a:p>
          <a:p>
            <a:pPr marL="342900" indent="-342900">
              <a:lnSpc>
                <a:spcPct val="90000"/>
              </a:lnSpc>
              <a:spcBef>
                <a:spcPct val="20000"/>
              </a:spcBef>
              <a:spcAft>
                <a:spcPts val="600"/>
              </a:spcAft>
              <a:buClr>
                <a:schemeClr val="tx1"/>
              </a:buClr>
              <a:buSzPct val="80000"/>
              <a:buFont typeface="Wingdings 3" panose="05040102010807070707" pitchFamily="18" charset="2"/>
              <a:buChar char=""/>
            </a:pPr>
            <a:r>
              <a:rPr lang="en-US" dirty="0">
                <a:solidFill>
                  <a:schemeClr val="bg1"/>
                </a:solidFill>
              </a:rPr>
              <a:t>O </a:t>
            </a:r>
            <a:r>
              <a:rPr lang="en-US" dirty="0" err="1">
                <a:solidFill>
                  <a:schemeClr val="bg1"/>
                </a:solidFill>
              </a:rPr>
              <a:t>servidor</a:t>
            </a:r>
            <a:r>
              <a:rPr lang="en-US" dirty="0">
                <a:solidFill>
                  <a:schemeClr val="bg1"/>
                </a:solidFill>
              </a:rPr>
              <a:t> CALUM, </a:t>
            </a:r>
            <a:r>
              <a:rPr lang="en-US" dirty="0" err="1">
                <a:solidFill>
                  <a:schemeClr val="bg1"/>
                </a:solidFill>
              </a:rPr>
              <a:t>pesquisador</a:t>
            </a:r>
            <a:r>
              <a:rPr lang="en-US" dirty="0">
                <a:solidFill>
                  <a:schemeClr val="bg1"/>
                </a:solidFill>
              </a:rPr>
              <a:t>, </a:t>
            </a:r>
            <a:r>
              <a:rPr lang="en-US" dirty="0" err="1">
                <a:solidFill>
                  <a:schemeClr val="bg1"/>
                </a:solidFill>
              </a:rPr>
              <a:t>recebe</a:t>
            </a:r>
            <a:r>
              <a:rPr lang="en-US" dirty="0">
                <a:solidFill>
                  <a:schemeClr val="bg1"/>
                </a:solidFill>
              </a:rPr>
              <a:t> </a:t>
            </a:r>
            <a:r>
              <a:rPr lang="en-US" dirty="0" err="1">
                <a:solidFill>
                  <a:schemeClr val="bg1"/>
                </a:solidFill>
              </a:rPr>
              <a:t>convite</a:t>
            </a:r>
            <a:r>
              <a:rPr lang="en-US" dirty="0">
                <a:solidFill>
                  <a:schemeClr val="bg1"/>
                </a:solidFill>
              </a:rPr>
              <a:t> para </a:t>
            </a:r>
            <a:r>
              <a:rPr lang="en-US" dirty="0" err="1">
                <a:solidFill>
                  <a:schemeClr val="bg1"/>
                </a:solidFill>
              </a:rPr>
              <a:t>prestar</a:t>
            </a:r>
            <a:r>
              <a:rPr lang="en-US" dirty="0">
                <a:solidFill>
                  <a:schemeClr val="bg1"/>
                </a:solidFill>
              </a:rPr>
              <a:t> </a:t>
            </a:r>
            <a:r>
              <a:rPr lang="en-US" dirty="0" err="1">
                <a:solidFill>
                  <a:schemeClr val="bg1"/>
                </a:solidFill>
              </a:rPr>
              <a:t>consultaria</a:t>
            </a:r>
            <a:r>
              <a:rPr lang="en-US" dirty="0">
                <a:solidFill>
                  <a:schemeClr val="bg1"/>
                </a:solidFill>
              </a:rPr>
              <a:t> </a:t>
            </a:r>
            <a:r>
              <a:rPr lang="en-US" dirty="0" err="1">
                <a:solidFill>
                  <a:schemeClr val="bg1"/>
                </a:solidFill>
              </a:rPr>
              <a:t>técnica</a:t>
            </a:r>
            <a:r>
              <a:rPr lang="en-US" dirty="0">
                <a:solidFill>
                  <a:schemeClr val="bg1"/>
                </a:solidFill>
              </a:rPr>
              <a:t> para </a:t>
            </a:r>
            <a:r>
              <a:rPr lang="en-US" dirty="0" err="1">
                <a:solidFill>
                  <a:schemeClr val="bg1"/>
                </a:solidFill>
              </a:rPr>
              <a:t>uma</a:t>
            </a:r>
            <a:r>
              <a:rPr lang="en-US" dirty="0">
                <a:solidFill>
                  <a:schemeClr val="bg1"/>
                </a:solidFill>
              </a:rPr>
              <a:t> </a:t>
            </a:r>
            <a:r>
              <a:rPr lang="en-US" dirty="0" err="1">
                <a:solidFill>
                  <a:schemeClr val="bg1"/>
                </a:solidFill>
              </a:rPr>
              <a:t>empresa</a:t>
            </a:r>
            <a:r>
              <a:rPr lang="en-US" dirty="0">
                <a:solidFill>
                  <a:schemeClr val="bg1"/>
                </a:solidFill>
              </a:rPr>
              <a:t> que </a:t>
            </a:r>
            <a:r>
              <a:rPr lang="en-US" dirty="0" err="1">
                <a:solidFill>
                  <a:schemeClr val="bg1"/>
                </a:solidFill>
              </a:rPr>
              <a:t>participará</a:t>
            </a:r>
            <a:r>
              <a:rPr lang="en-US" dirty="0">
                <a:solidFill>
                  <a:schemeClr val="bg1"/>
                </a:solidFill>
              </a:rPr>
              <a:t> de </a:t>
            </a:r>
            <a:r>
              <a:rPr lang="en-US" dirty="0" err="1">
                <a:solidFill>
                  <a:schemeClr val="bg1"/>
                </a:solidFill>
              </a:rPr>
              <a:t>uma</a:t>
            </a:r>
            <a:r>
              <a:rPr lang="en-US" dirty="0">
                <a:solidFill>
                  <a:schemeClr val="bg1"/>
                </a:solidFill>
              </a:rPr>
              <a:t> </a:t>
            </a:r>
            <a:r>
              <a:rPr lang="en-US" dirty="0" err="1">
                <a:solidFill>
                  <a:schemeClr val="bg1"/>
                </a:solidFill>
              </a:rPr>
              <a:t>licitação</a:t>
            </a:r>
            <a:r>
              <a:rPr lang="en-US" dirty="0">
                <a:solidFill>
                  <a:schemeClr val="bg1"/>
                </a:solidFill>
              </a:rPr>
              <a:t> para </a:t>
            </a:r>
            <a:r>
              <a:rPr lang="en-US" dirty="0" err="1">
                <a:solidFill>
                  <a:schemeClr val="bg1"/>
                </a:solidFill>
              </a:rPr>
              <a:t>prestação</a:t>
            </a:r>
            <a:r>
              <a:rPr lang="en-US" dirty="0">
                <a:solidFill>
                  <a:schemeClr val="bg1"/>
                </a:solidFill>
              </a:rPr>
              <a:t> de </a:t>
            </a:r>
            <a:r>
              <a:rPr lang="en-US" dirty="0" err="1">
                <a:solidFill>
                  <a:schemeClr val="bg1"/>
                </a:solidFill>
              </a:rPr>
              <a:t>serviços</a:t>
            </a:r>
            <a:r>
              <a:rPr lang="en-US" dirty="0">
                <a:solidFill>
                  <a:schemeClr val="bg1"/>
                </a:solidFill>
              </a:rPr>
              <a:t> no INPE. Ao </a:t>
            </a:r>
            <a:r>
              <a:rPr lang="en-US" dirty="0" err="1">
                <a:solidFill>
                  <a:schemeClr val="bg1"/>
                </a:solidFill>
              </a:rPr>
              <a:t>aceitar</a:t>
            </a:r>
            <a:r>
              <a:rPr lang="en-US" dirty="0">
                <a:solidFill>
                  <a:schemeClr val="bg1"/>
                </a:solidFill>
              </a:rPr>
              <a:t> o </a:t>
            </a:r>
            <a:r>
              <a:rPr lang="en-US" dirty="0" err="1">
                <a:solidFill>
                  <a:schemeClr val="bg1"/>
                </a:solidFill>
              </a:rPr>
              <a:t>convite</a:t>
            </a:r>
            <a:r>
              <a:rPr lang="en-US" dirty="0">
                <a:solidFill>
                  <a:schemeClr val="bg1"/>
                </a:solidFill>
              </a:rPr>
              <a:t>, CALUM </a:t>
            </a:r>
            <a:r>
              <a:rPr lang="en-US" dirty="0" err="1">
                <a:solidFill>
                  <a:schemeClr val="bg1"/>
                </a:solidFill>
              </a:rPr>
              <a:t>estaria</a:t>
            </a:r>
            <a:r>
              <a:rPr lang="en-US" dirty="0">
                <a:solidFill>
                  <a:schemeClr val="bg1"/>
                </a:solidFill>
              </a:rPr>
              <a:t> </a:t>
            </a:r>
            <a:r>
              <a:rPr lang="en-US" dirty="0" err="1">
                <a:solidFill>
                  <a:schemeClr val="bg1"/>
                </a:solidFill>
              </a:rPr>
              <a:t>configurando</a:t>
            </a:r>
            <a:r>
              <a:rPr lang="en-US" dirty="0">
                <a:solidFill>
                  <a:schemeClr val="bg1"/>
                </a:solidFill>
              </a:rPr>
              <a:t> </a:t>
            </a:r>
            <a:r>
              <a:rPr lang="en-US" dirty="0" err="1">
                <a:solidFill>
                  <a:schemeClr val="bg1"/>
                </a:solidFill>
              </a:rPr>
              <a:t>uma</a:t>
            </a:r>
            <a:r>
              <a:rPr lang="en-US" dirty="0">
                <a:solidFill>
                  <a:schemeClr val="bg1"/>
                </a:solidFill>
              </a:rPr>
              <a:t> ´</a:t>
            </a:r>
            <a:r>
              <a:rPr lang="en-US" dirty="0" err="1">
                <a:solidFill>
                  <a:schemeClr val="bg1"/>
                </a:solidFill>
              </a:rPr>
              <a:t>possível</a:t>
            </a:r>
            <a:r>
              <a:rPr lang="en-US" dirty="0">
                <a:solidFill>
                  <a:schemeClr val="bg1"/>
                </a:solidFill>
              </a:rPr>
              <a:t> </a:t>
            </a:r>
            <a:r>
              <a:rPr lang="en-US" dirty="0" err="1">
                <a:solidFill>
                  <a:schemeClr val="bg1"/>
                </a:solidFill>
              </a:rPr>
              <a:t>situação</a:t>
            </a:r>
            <a:r>
              <a:rPr lang="en-US" dirty="0">
                <a:solidFill>
                  <a:schemeClr val="bg1"/>
                </a:solidFill>
              </a:rPr>
              <a:t> de </a:t>
            </a:r>
            <a:r>
              <a:rPr lang="en-US" dirty="0" err="1">
                <a:solidFill>
                  <a:schemeClr val="bg1"/>
                </a:solidFill>
              </a:rPr>
              <a:t>conflito</a:t>
            </a:r>
            <a:r>
              <a:rPr lang="en-US" dirty="0">
                <a:solidFill>
                  <a:schemeClr val="bg1"/>
                </a:solidFill>
              </a:rPr>
              <a:t> de interesses? </a:t>
            </a:r>
            <a:endParaRPr lang="en-US" i="0" dirty="0">
              <a:solidFill>
                <a:schemeClr val="bg1"/>
              </a:solidFill>
            </a:endParaRPr>
          </a:p>
          <a:p>
            <a:pPr>
              <a:lnSpc>
                <a:spcPct val="90000"/>
              </a:lnSpc>
              <a:spcBef>
                <a:spcPct val="20000"/>
              </a:spcBef>
              <a:spcAft>
                <a:spcPts val="600"/>
              </a:spcAft>
              <a:buClr>
                <a:schemeClr val="tx1"/>
              </a:buClr>
              <a:buSzPct val="80000"/>
              <a:buFont typeface="Wingdings 3" panose="05040102010807070707" pitchFamily="18" charset="2"/>
              <a:buChar char=""/>
            </a:pPr>
            <a:endParaRPr lang="en-US" sz="1100" b="1" dirty="0">
              <a:solidFill>
                <a:schemeClr val="bg2">
                  <a:lumMod val="75000"/>
                </a:schemeClr>
              </a:solidFill>
            </a:endParaRPr>
          </a:p>
        </p:txBody>
      </p:sp>
    </p:spTree>
    <p:extLst>
      <p:ext uri="{BB962C8B-B14F-4D97-AF65-F5344CB8AC3E}">
        <p14:creationId xmlns:p14="http://schemas.microsoft.com/office/powerpoint/2010/main" val="22363007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graphicFrame>
        <p:nvGraphicFramePr>
          <p:cNvPr id="22" name="CaixaDeTexto 1">
            <a:extLst>
              <a:ext uri="{FF2B5EF4-FFF2-40B4-BE49-F238E27FC236}">
                <a16:creationId xmlns:a16="http://schemas.microsoft.com/office/drawing/2014/main" id="{BF602350-03D8-C2AE-5937-52765C1FFBD2}"/>
              </a:ext>
            </a:extLst>
          </p:cNvPr>
          <p:cNvGraphicFramePr/>
          <p:nvPr>
            <p:extLst>
              <p:ext uri="{D42A27DB-BD31-4B8C-83A1-F6EECF244321}">
                <p14:modId xmlns:p14="http://schemas.microsoft.com/office/powerpoint/2010/main" val="1952328474"/>
              </p:ext>
            </p:extLst>
          </p:nvPr>
        </p:nvGraphicFramePr>
        <p:xfrm>
          <a:off x="618329" y="599017"/>
          <a:ext cx="10697635" cy="57160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461913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D120E7A-C707-33B8-AF31-A90FC277189A}"/>
              </a:ext>
            </a:extLst>
          </p:cNvPr>
          <p:cNvSpPr>
            <a:spLocks noGrp="1"/>
          </p:cNvSpPr>
          <p:nvPr>
            <p:ph type="title"/>
          </p:nvPr>
        </p:nvSpPr>
        <p:spPr>
          <a:xfrm>
            <a:off x="507581" y="300038"/>
            <a:ext cx="5936081" cy="5543550"/>
          </a:xfrm>
        </p:spPr>
        <p:txBody>
          <a:bodyPr vert="horz" lIns="91440" tIns="45720" rIns="91440" bIns="45720" rtlCol="0" anchor="b">
            <a:noAutofit/>
          </a:bodyPr>
          <a:lstStyle/>
          <a:p>
            <a:pPr algn="ctr">
              <a:lnSpc>
                <a:spcPct val="150000"/>
              </a:lnSpc>
            </a:pPr>
            <a:r>
              <a:rPr lang="en-US" sz="2800" dirty="0"/>
              <a:t>	</a:t>
            </a:r>
            <a:r>
              <a:rPr lang="en-US" sz="2800" b="1" dirty="0"/>
              <a:t>Se, num eventual </a:t>
            </a:r>
            <a:r>
              <a:rPr lang="en-US" sz="2800" b="1" dirty="0" err="1"/>
              <a:t>questionamento</a:t>
            </a:r>
            <a:r>
              <a:rPr lang="en-US" sz="2800" b="1" dirty="0"/>
              <a:t> </a:t>
            </a:r>
            <a:r>
              <a:rPr lang="en-US" sz="2800" b="1" dirty="0" err="1"/>
              <a:t>sobre</a:t>
            </a:r>
            <a:r>
              <a:rPr lang="en-US" sz="2800" b="1" dirty="0"/>
              <a:t> </a:t>
            </a:r>
            <a:r>
              <a:rPr lang="en-US" sz="2800" b="1" dirty="0" err="1"/>
              <a:t>algum</a:t>
            </a:r>
            <a:r>
              <a:rPr lang="en-US" sz="2800" b="1" dirty="0"/>
              <a:t> </a:t>
            </a:r>
            <a:r>
              <a:rPr lang="en-US" sz="2800" b="1" dirty="0" err="1"/>
              <a:t>ato</a:t>
            </a:r>
            <a:r>
              <a:rPr lang="en-US" sz="2800" b="1" dirty="0"/>
              <a:t>, </a:t>
            </a:r>
            <a:r>
              <a:rPr lang="en-US" sz="2800" b="1" dirty="0" err="1"/>
              <a:t>você</a:t>
            </a:r>
            <a:r>
              <a:rPr lang="en-US" sz="2800" b="1" dirty="0"/>
              <a:t> </a:t>
            </a:r>
            <a:r>
              <a:rPr lang="en-US" sz="2800" b="1" dirty="0" err="1"/>
              <a:t>não</a:t>
            </a:r>
            <a:r>
              <a:rPr lang="en-US" sz="2800" b="1" dirty="0"/>
              <a:t> </a:t>
            </a:r>
            <a:r>
              <a:rPr lang="en-US" sz="2800" b="1" dirty="0" err="1"/>
              <a:t>puder</a:t>
            </a:r>
            <a:r>
              <a:rPr lang="en-US" sz="2800" b="1" dirty="0"/>
              <a:t> </a:t>
            </a:r>
            <a:r>
              <a:rPr lang="en-US" sz="2800" b="1" dirty="0" err="1"/>
              <a:t>justificar</a:t>
            </a:r>
            <a:r>
              <a:rPr lang="en-US" sz="2800" b="1" dirty="0"/>
              <a:t> </a:t>
            </a:r>
            <a:r>
              <a:rPr lang="en-US" sz="2800" b="1" dirty="0" err="1"/>
              <a:t>plenamente</a:t>
            </a:r>
            <a:r>
              <a:rPr lang="en-US" sz="2800" b="1" dirty="0"/>
              <a:t> </a:t>
            </a:r>
            <a:r>
              <a:rPr lang="en-US" sz="2800" b="1" dirty="0" err="1"/>
              <a:t>os</a:t>
            </a:r>
            <a:r>
              <a:rPr lang="en-US" sz="2800" b="1" dirty="0"/>
              <a:t> </a:t>
            </a:r>
            <a:r>
              <a:rPr lang="en-US" sz="2800" b="1" dirty="0" err="1"/>
              <a:t>motivos</a:t>
            </a:r>
            <a:r>
              <a:rPr lang="en-US" sz="2800" b="1" dirty="0"/>
              <a:t> que o </a:t>
            </a:r>
            <a:r>
              <a:rPr lang="en-US" sz="2800" b="1" dirty="0" err="1"/>
              <a:t>levaram</a:t>
            </a:r>
            <a:r>
              <a:rPr lang="en-US" sz="2800" b="1" dirty="0"/>
              <a:t> </a:t>
            </a:r>
            <a:r>
              <a:rPr lang="en-US" sz="2800" b="1" dirty="0" err="1"/>
              <a:t>àquela</a:t>
            </a:r>
            <a:r>
              <a:rPr lang="en-US" sz="2800" b="1" dirty="0"/>
              <a:t> </a:t>
            </a:r>
            <a:r>
              <a:rPr lang="en-US" sz="2800" b="1" dirty="0" err="1"/>
              <a:t>tomada</a:t>
            </a:r>
            <a:r>
              <a:rPr lang="en-US" sz="2800" b="1" dirty="0"/>
              <a:t> de </a:t>
            </a:r>
            <a:r>
              <a:rPr lang="en-US" sz="2800" b="1" dirty="0" err="1"/>
              <a:t>decisão</a:t>
            </a:r>
            <a:r>
              <a:rPr lang="en-US" sz="2800" b="1" dirty="0"/>
              <a:t>, </a:t>
            </a:r>
            <a:r>
              <a:rPr lang="en-US" sz="2800" b="1" dirty="0" err="1"/>
              <a:t>então</a:t>
            </a:r>
            <a:r>
              <a:rPr lang="en-US" sz="2800" b="1" dirty="0"/>
              <a:t> </a:t>
            </a:r>
            <a:r>
              <a:rPr lang="en-US" sz="2800" b="1" dirty="0" err="1"/>
              <a:t>pense</a:t>
            </a:r>
            <a:r>
              <a:rPr lang="en-US" sz="2800" b="1" dirty="0"/>
              <a:t> </a:t>
            </a:r>
            <a:r>
              <a:rPr lang="en-US" sz="2800" b="1" dirty="0" err="1"/>
              <a:t>bem</a:t>
            </a:r>
            <a:r>
              <a:rPr lang="en-US" sz="2800" b="1" dirty="0"/>
              <a:t> antes de </a:t>
            </a:r>
            <a:r>
              <a:rPr lang="en-US" sz="2800" b="1" dirty="0" err="1"/>
              <a:t>fazê</a:t>
            </a:r>
            <a:r>
              <a:rPr lang="en-US" sz="2800" b="1" dirty="0"/>
              <a:t>-la. </a:t>
            </a:r>
          </a:p>
        </p:txBody>
      </p:sp>
      <p:pic>
        <p:nvPicPr>
          <p:cNvPr id="6" name="Imagem 5" descr="Fundo preto com letras brancas&#10;&#10;Descrição gerada automaticamente com confiança média">
            <a:extLst>
              <a:ext uri="{FF2B5EF4-FFF2-40B4-BE49-F238E27FC236}">
                <a16:creationId xmlns:a16="http://schemas.microsoft.com/office/drawing/2014/main" id="{4CD76EC7-7412-6167-3FC3-9AFE4725F8DB}"/>
              </a:ext>
            </a:extLst>
          </p:cNvPr>
          <p:cNvPicPr>
            <a:picLocks noChangeAspect="1"/>
          </p:cNvPicPr>
          <p:nvPr/>
        </p:nvPicPr>
        <p:blipFill>
          <a:blip r:embed="rId2">
            <a:extLst>
              <a:ext uri="{837473B0-CC2E-450A-ABE3-18F120FF3D39}">
                <a1611:picAttrSrcUrl xmlns:a1611="http://schemas.microsoft.com/office/drawing/2016/11/main" xmlns="" r:id="rId3"/>
              </a:ext>
            </a:extLst>
          </a:blip>
          <a:srcRect l="7367" r="3480" b="3"/>
          <a:stretch/>
        </p:blipFill>
        <p:spPr>
          <a:xfrm>
            <a:off x="7414184" y="1778946"/>
            <a:ext cx="4158623" cy="3300108"/>
          </a:xfrm>
          <a:custGeom>
            <a:avLst/>
            <a:gdLst/>
            <a:ahLst/>
            <a:cxnLst/>
            <a:rect l="l" t="t" r="r" b="b"/>
            <a:pathLst>
              <a:path w="6245352" h="4956048">
                <a:moveTo>
                  <a:pt x="534609" y="0"/>
                </a:moveTo>
                <a:lnTo>
                  <a:pt x="6245352" y="0"/>
                </a:lnTo>
                <a:lnTo>
                  <a:pt x="6245352" y="4421439"/>
                </a:lnTo>
                <a:lnTo>
                  <a:pt x="5710743" y="4956048"/>
                </a:lnTo>
                <a:lnTo>
                  <a:pt x="0" y="4956048"/>
                </a:lnTo>
                <a:lnTo>
                  <a:pt x="0" y="534609"/>
                </a:lnTo>
                <a:close/>
              </a:path>
            </a:pathLst>
          </a:custGeom>
        </p:spPr>
      </p:pic>
      <p:sp>
        <p:nvSpPr>
          <p:cNvPr id="7" name="CaixaDeTexto 6">
            <a:extLst>
              <a:ext uri="{FF2B5EF4-FFF2-40B4-BE49-F238E27FC236}">
                <a16:creationId xmlns:a16="http://schemas.microsoft.com/office/drawing/2014/main" id="{633111AA-8A19-8721-B6B8-CDD240980F14}"/>
              </a:ext>
            </a:extLst>
          </p:cNvPr>
          <p:cNvSpPr txBox="1"/>
          <p:nvPr/>
        </p:nvSpPr>
        <p:spPr>
          <a:xfrm>
            <a:off x="9889767" y="6657945"/>
            <a:ext cx="2302233" cy="169277"/>
          </a:xfrm>
          <a:prstGeom prst="rect">
            <a:avLst/>
          </a:prstGeom>
          <a:solidFill>
            <a:srgbClr val="000000"/>
          </a:solidFill>
        </p:spPr>
        <p:txBody>
          <a:bodyPr wrap="none" rtlCol="0">
            <a:spAutoFit/>
          </a:bodyPr>
          <a:lstStyle/>
          <a:p>
            <a:pPr algn="r">
              <a:spcAft>
                <a:spcPts val="600"/>
              </a:spcAft>
            </a:pPr>
            <a:r>
              <a:rPr lang="pt-BR" sz="500">
                <a:solidFill>
                  <a:srgbClr val="FFFFFF"/>
                </a:solidFill>
                <a:hlinkClick r:id="rId3" tooltip="https://nomedissomesmo.blogspot.com/2010/10/aparecer.html">
                  <a:extLst>
                    <a:ext uri="{A12FA001-AC4F-418D-AE19-62706E023703}">
                      <ahyp:hlinkClr xmlns:ahyp="http://schemas.microsoft.com/office/drawing/2018/hyperlinkcolor" xmlns="" val="tx"/>
                    </a:ext>
                  </a:extLst>
                </a:hlinkClick>
              </a:rPr>
              <a:t>Esta Foto</a:t>
            </a:r>
            <a:r>
              <a:rPr lang="pt-BR" sz="500">
                <a:solidFill>
                  <a:srgbClr val="FFFFFF"/>
                </a:solidFill>
              </a:rPr>
              <a:t> de Autor Desconhecido está licenciado em </a:t>
            </a:r>
            <a:r>
              <a:rPr lang="pt-BR" sz="500">
                <a:solidFill>
                  <a:srgbClr val="FFFFFF"/>
                </a:solidFill>
                <a:hlinkClick r:id="rId4" tooltip="https://creativecommons.org/licenses/by-nc-nd/3.0/">
                  <a:extLst>
                    <a:ext uri="{A12FA001-AC4F-418D-AE19-62706E023703}">
                      <ahyp:hlinkClr xmlns:ahyp="http://schemas.microsoft.com/office/drawing/2018/hyperlinkcolor" xmlns="" val="tx"/>
                    </a:ext>
                  </a:extLst>
                </a:hlinkClick>
              </a:rPr>
              <a:t>CC BY-NC-ND</a:t>
            </a:r>
            <a:endParaRPr lang="pt-BR" sz="500">
              <a:solidFill>
                <a:srgbClr val="FFFFFF"/>
              </a:solidFill>
            </a:endParaRPr>
          </a:p>
        </p:txBody>
      </p:sp>
    </p:spTree>
    <p:extLst>
      <p:ext uri="{BB962C8B-B14F-4D97-AF65-F5344CB8AC3E}">
        <p14:creationId xmlns:p14="http://schemas.microsoft.com/office/powerpoint/2010/main" val="39112998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B4C33493-FFB4-01C6-266D-3C3DA43A9039}"/>
              </a:ext>
            </a:extLst>
          </p:cNvPr>
          <p:cNvSpPr txBox="1"/>
          <p:nvPr/>
        </p:nvSpPr>
        <p:spPr>
          <a:xfrm>
            <a:off x="-784564" y="218712"/>
            <a:ext cx="10591060" cy="707886"/>
          </a:xfrm>
          <a:prstGeom prst="rect">
            <a:avLst/>
          </a:prstGeom>
          <a:noFill/>
        </p:spPr>
        <p:txBody>
          <a:bodyPr wrap="square">
            <a:spAutoFit/>
          </a:bodyPr>
          <a:lstStyle/>
          <a:p>
            <a:pPr algn="ctr"/>
            <a:r>
              <a:rPr lang="pt-BR" sz="4000" b="1" cap="all" dirty="0">
                <a:ln w="3175" cmpd="sng">
                  <a:noFill/>
                </a:ln>
                <a:solidFill>
                  <a:schemeClr val="bg2">
                    <a:lumMod val="75000"/>
                  </a:schemeClr>
                </a:solidFill>
                <a:effectLst>
                  <a:outerShdw blurRad="50800" dist="38100" dir="2700000" algn="tl" rotWithShape="0">
                    <a:prstClr val="black">
                      <a:alpha val="40000"/>
                    </a:prstClr>
                  </a:outerShdw>
                </a:effectLst>
                <a:latin typeface="+mj-lt"/>
                <a:ea typeface="+mj-ea"/>
                <a:cs typeface="Times New Roman" panose="02020603050405020304" pitchFamily="18" charset="0"/>
              </a:rPr>
              <a:t>CONDUTAS NA GESTÃO DE PESSOAS</a:t>
            </a:r>
          </a:p>
        </p:txBody>
      </p:sp>
      <p:sp>
        <p:nvSpPr>
          <p:cNvPr id="3" name="CaixaDeTexto 2">
            <a:extLst>
              <a:ext uri="{FF2B5EF4-FFF2-40B4-BE49-F238E27FC236}">
                <a16:creationId xmlns:a16="http://schemas.microsoft.com/office/drawing/2014/main" id="{C81B09D1-3B20-368A-C0A1-768D151FF8A9}"/>
              </a:ext>
            </a:extLst>
          </p:cNvPr>
          <p:cNvSpPr txBox="1"/>
          <p:nvPr/>
        </p:nvSpPr>
        <p:spPr>
          <a:xfrm>
            <a:off x="300038" y="1741601"/>
            <a:ext cx="11016309" cy="2945422"/>
          </a:xfrm>
          <a:prstGeom prst="rect">
            <a:avLst/>
          </a:prstGeom>
          <a:noFill/>
        </p:spPr>
        <p:txBody>
          <a:bodyPr wrap="square">
            <a:spAutoFit/>
          </a:bodyPr>
          <a:lstStyle/>
          <a:p>
            <a:r>
              <a:rPr lang="pt-BR" sz="4000" b="1" cap="all" dirty="0">
                <a:ln w="3175" cmpd="sng">
                  <a:noFill/>
                </a:ln>
                <a:effectLst>
                  <a:outerShdw blurRad="50800" dist="38100" dir="2700000" algn="tl" rotWithShape="0">
                    <a:prstClr val="black">
                      <a:alpha val="40000"/>
                    </a:prstClr>
                  </a:outerShdw>
                </a:effectLst>
                <a:latin typeface="+mj-lt"/>
                <a:ea typeface="+mj-ea"/>
                <a:cs typeface="Times New Roman" panose="02020603050405020304" pitchFamily="18" charset="0"/>
              </a:rPr>
              <a:t>COMUNICAÇÃO</a:t>
            </a:r>
          </a:p>
          <a:p>
            <a:pPr marL="342900" indent="-342900">
              <a:lnSpc>
                <a:spcPct val="90000"/>
              </a:lnSpc>
              <a:spcBef>
                <a:spcPct val="20000"/>
              </a:spcBef>
              <a:spcAft>
                <a:spcPts val="600"/>
              </a:spcAft>
              <a:buClr>
                <a:schemeClr val="tx1"/>
              </a:buClr>
              <a:buSzPct val="80000"/>
              <a:buFont typeface="Wingdings 3" panose="05040102010807070707" pitchFamily="18" charset="2"/>
              <a:buChar char=""/>
            </a:pPr>
            <a:r>
              <a:rPr lang="pt-BR" dirty="0">
                <a:solidFill>
                  <a:schemeClr val="bg1"/>
                </a:solidFill>
              </a:rPr>
              <a:t>DINÂMICAS DE COMUNICAÇÃO – EVITAR CONFLITOS DE ALINHAMENTO</a:t>
            </a:r>
          </a:p>
          <a:p>
            <a:pPr marL="342900" indent="-342900">
              <a:lnSpc>
                <a:spcPct val="90000"/>
              </a:lnSpc>
              <a:spcBef>
                <a:spcPct val="20000"/>
              </a:spcBef>
              <a:spcAft>
                <a:spcPts val="600"/>
              </a:spcAft>
              <a:buClr>
                <a:schemeClr val="tx1"/>
              </a:buClr>
              <a:buSzPct val="80000"/>
              <a:buFont typeface="Wingdings 3" panose="05040102010807070707" pitchFamily="18" charset="2"/>
              <a:buChar char=""/>
            </a:pPr>
            <a:r>
              <a:rPr lang="pt-BR" dirty="0">
                <a:solidFill>
                  <a:schemeClr val="bg1"/>
                </a:solidFill>
              </a:rPr>
              <a:t>FERRAMENTAS, HORÁRIOS, EQUILÍBRIO, RESPEITO</a:t>
            </a:r>
          </a:p>
          <a:p>
            <a:endParaRPr lang="pt-BR" sz="3600" b="1" dirty="0">
              <a:solidFill>
                <a:schemeClr val="bg1"/>
              </a:solidFill>
            </a:endParaRPr>
          </a:p>
          <a:p>
            <a:r>
              <a:rPr lang="pt-BR" sz="4000" b="1" cap="all" dirty="0">
                <a:ln w="3175" cmpd="sng">
                  <a:noFill/>
                </a:ln>
                <a:effectLst>
                  <a:outerShdw blurRad="50800" dist="38100" dir="2700000" algn="tl" rotWithShape="0">
                    <a:prstClr val="black">
                      <a:alpha val="40000"/>
                    </a:prstClr>
                  </a:outerShdw>
                </a:effectLst>
                <a:latin typeface="+mj-lt"/>
                <a:ea typeface="+mj-ea"/>
                <a:cs typeface="Times New Roman" panose="02020603050405020304" pitchFamily="18" charset="0"/>
              </a:rPr>
              <a:t>CULTURA DE FEEDBACK</a:t>
            </a:r>
          </a:p>
          <a:p>
            <a:pPr marL="342900" indent="-342900">
              <a:lnSpc>
                <a:spcPct val="90000"/>
              </a:lnSpc>
              <a:spcBef>
                <a:spcPct val="20000"/>
              </a:spcBef>
              <a:spcAft>
                <a:spcPts val="600"/>
              </a:spcAft>
              <a:buClr>
                <a:schemeClr val="tx1"/>
              </a:buClr>
              <a:buSzPct val="80000"/>
              <a:buFont typeface="Wingdings 3" panose="05040102010807070707" pitchFamily="18" charset="2"/>
              <a:buChar char=""/>
            </a:pPr>
            <a:r>
              <a:rPr lang="pt-BR" dirty="0">
                <a:solidFill>
                  <a:schemeClr val="bg1"/>
                </a:solidFill>
              </a:rPr>
              <a:t>ASSETIVIDADE, DIÁLOGO CONSTANTE, QUEBRA DE BARREIRAS</a:t>
            </a:r>
          </a:p>
        </p:txBody>
      </p:sp>
    </p:spTree>
    <p:extLst>
      <p:ext uri="{BB962C8B-B14F-4D97-AF65-F5344CB8AC3E}">
        <p14:creationId xmlns:p14="http://schemas.microsoft.com/office/powerpoint/2010/main" val="8988909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216A7FBA-1270-7B9C-B310-EFB8B9FA19FA}"/>
              </a:ext>
            </a:extLst>
          </p:cNvPr>
          <p:cNvSpPr txBox="1"/>
          <p:nvPr/>
        </p:nvSpPr>
        <p:spPr>
          <a:xfrm>
            <a:off x="300038" y="763655"/>
            <a:ext cx="10896183" cy="5330690"/>
          </a:xfrm>
          <a:prstGeom prst="rect">
            <a:avLst/>
          </a:prstGeom>
          <a:noFill/>
        </p:spPr>
        <p:txBody>
          <a:bodyPr wrap="square">
            <a:spAutoFit/>
          </a:bodyPr>
          <a:lstStyle/>
          <a:p>
            <a:r>
              <a:rPr lang="pt-BR" sz="4000" b="1" cap="all" dirty="0">
                <a:ln w="3175" cmpd="sng">
                  <a:noFill/>
                </a:ln>
                <a:effectLst>
                  <a:outerShdw blurRad="50800" dist="38100" dir="2700000" algn="tl" rotWithShape="0">
                    <a:prstClr val="black">
                      <a:alpha val="40000"/>
                    </a:prstClr>
                  </a:outerShdw>
                </a:effectLst>
                <a:latin typeface="+mj-lt"/>
                <a:ea typeface="+mj-ea"/>
                <a:cs typeface="Times New Roman" panose="02020603050405020304" pitchFamily="18" charset="0"/>
              </a:rPr>
              <a:t>ACOLHIMENTO</a:t>
            </a:r>
          </a:p>
          <a:p>
            <a:pPr marL="342900" indent="-342900">
              <a:lnSpc>
                <a:spcPct val="90000"/>
              </a:lnSpc>
              <a:spcBef>
                <a:spcPct val="20000"/>
              </a:spcBef>
              <a:spcAft>
                <a:spcPts val="600"/>
              </a:spcAft>
              <a:buClr>
                <a:schemeClr val="tx1"/>
              </a:buClr>
              <a:buSzPct val="80000"/>
              <a:buFont typeface="Wingdings 3" panose="05040102010807070707" pitchFamily="18" charset="2"/>
              <a:buChar char=""/>
            </a:pPr>
            <a:r>
              <a:rPr lang="pt-BR" dirty="0">
                <a:solidFill>
                  <a:schemeClr val="bg1"/>
                </a:solidFill>
              </a:rPr>
              <a:t>DEFINIÇÃO DE PAPÉIS e RESPONSABILIDADES, TEMPO DE MATURIDADE DOS PROCESSOS, CAPACITAÇÃO</a:t>
            </a:r>
          </a:p>
          <a:p>
            <a:pPr marL="571500" indent="-571500">
              <a:buFont typeface="Arial" panose="020B0604020202020204" pitchFamily="34" charset="0"/>
              <a:buChar char="•"/>
            </a:pPr>
            <a:endParaRPr lang="pt-BR" b="1" dirty="0">
              <a:solidFill>
                <a:schemeClr val="bg1"/>
              </a:solidFill>
            </a:endParaRPr>
          </a:p>
          <a:p>
            <a:r>
              <a:rPr lang="pt-BR" sz="4000" b="1" cap="all" dirty="0">
                <a:ln w="3175" cmpd="sng">
                  <a:noFill/>
                </a:ln>
                <a:effectLst>
                  <a:outerShdw blurRad="50800" dist="38100" dir="2700000" algn="tl" rotWithShape="0">
                    <a:prstClr val="black">
                      <a:alpha val="40000"/>
                    </a:prstClr>
                  </a:outerShdw>
                </a:effectLst>
                <a:latin typeface="+mj-lt"/>
                <a:ea typeface="+mj-ea"/>
                <a:cs typeface="Times New Roman" panose="02020603050405020304" pitchFamily="18" charset="0"/>
              </a:rPr>
              <a:t>DISCRIMINAÇÃO</a:t>
            </a:r>
          </a:p>
          <a:p>
            <a:pPr marL="342900" indent="-342900">
              <a:lnSpc>
                <a:spcPct val="90000"/>
              </a:lnSpc>
              <a:spcBef>
                <a:spcPct val="20000"/>
              </a:spcBef>
              <a:spcAft>
                <a:spcPts val="600"/>
              </a:spcAft>
              <a:buClr>
                <a:schemeClr val="tx1"/>
              </a:buClr>
              <a:buSzPct val="80000"/>
              <a:buFont typeface="Wingdings 3" panose="05040102010807070707" pitchFamily="18" charset="2"/>
              <a:buChar char=""/>
            </a:pPr>
            <a:r>
              <a:rPr lang="pt-BR" dirty="0">
                <a:solidFill>
                  <a:schemeClr val="bg1"/>
                </a:solidFill>
              </a:rPr>
              <a:t>Sentimento preconceituoso colocado em prática: raça, cor, etnia, religião, identidade de gênero, orientação sexual</a:t>
            </a:r>
          </a:p>
          <a:p>
            <a:pPr marL="342900" indent="-342900">
              <a:lnSpc>
                <a:spcPct val="90000"/>
              </a:lnSpc>
              <a:spcBef>
                <a:spcPct val="20000"/>
              </a:spcBef>
              <a:spcAft>
                <a:spcPts val="600"/>
              </a:spcAft>
              <a:buClr>
                <a:schemeClr val="tx1"/>
              </a:buClr>
              <a:buSzPct val="80000"/>
              <a:buFont typeface="Wingdings 3" panose="05040102010807070707" pitchFamily="18" charset="2"/>
              <a:buChar char=""/>
            </a:pPr>
            <a:r>
              <a:rPr lang="pt-BR" dirty="0">
                <a:solidFill>
                  <a:schemeClr val="bg1"/>
                </a:solidFill>
              </a:rPr>
              <a:t>É crime previsto no CP</a:t>
            </a:r>
          </a:p>
          <a:p>
            <a:pPr marL="342900" indent="-342900">
              <a:lnSpc>
                <a:spcPct val="90000"/>
              </a:lnSpc>
              <a:spcBef>
                <a:spcPct val="20000"/>
              </a:spcBef>
              <a:spcAft>
                <a:spcPts val="600"/>
              </a:spcAft>
              <a:buClr>
                <a:schemeClr val="tx1"/>
              </a:buClr>
              <a:buSzPct val="80000"/>
              <a:buFont typeface="Wingdings 3" panose="05040102010807070707" pitchFamily="18" charset="2"/>
              <a:buChar char=""/>
            </a:pPr>
            <a:r>
              <a:rPr lang="pt-BR" dirty="0">
                <a:solidFill>
                  <a:schemeClr val="bg1"/>
                </a:solidFill>
              </a:rPr>
              <a:t>Concorre quem incita, pratica e induz</a:t>
            </a:r>
          </a:p>
          <a:p>
            <a:pPr algn="just"/>
            <a:endParaRPr lang="pt-BR" b="1" dirty="0">
              <a:solidFill>
                <a:schemeClr val="bg1"/>
              </a:solidFill>
            </a:endParaRPr>
          </a:p>
          <a:p>
            <a:r>
              <a:rPr lang="pt-BR" sz="4000" b="1" cap="all" dirty="0">
                <a:ln w="3175" cmpd="sng">
                  <a:noFill/>
                </a:ln>
                <a:effectLst>
                  <a:outerShdw blurRad="50800" dist="38100" dir="2700000" algn="tl" rotWithShape="0">
                    <a:prstClr val="black">
                      <a:alpha val="40000"/>
                    </a:prstClr>
                  </a:outerShdw>
                </a:effectLst>
                <a:latin typeface="+mj-lt"/>
                <a:ea typeface="+mj-ea"/>
                <a:cs typeface="Times New Roman" panose="02020603050405020304" pitchFamily="18" charset="0"/>
              </a:rPr>
              <a:t>ASSÉDIO</a:t>
            </a:r>
          </a:p>
          <a:p>
            <a:pPr marL="342900" indent="-342900">
              <a:lnSpc>
                <a:spcPct val="90000"/>
              </a:lnSpc>
              <a:spcBef>
                <a:spcPct val="20000"/>
              </a:spcBef>
              <a:spcAft>
                <a:spcPts val="600"/>
              </a:spcAft>
              <a:buClr>
                <a:schemeClr val="tx1"/>
              </a:buClr>
              <a:buSzPct val="80000"/>
              <a:buFont typeface="Wingdings 3" panose="05040102010807070707" pitchFamily="18" charset="2"/>
              <a:buChar char=""/>
            </a:pPr>
            <a:r>
              <a:rPr lang="pt-BR" dirty="0">
                <a:solidFill>
                  <a:schemeClr val="bg1"/>
                </a:solidFill>
              </a:rPr>
              <a:t>Conduta incompatível com a CF porque fere a dignidade humana.</a:t>
            </a:r>
          </a:p>
          <a:p>
            <a:pPr marL="571500" indent="-571500" algn="just">
              <a:buFont typeface="Arial" panose="020B0604020202020204" pitchFamily="34" charset="0"/>
              <a:buChar char="•"/>
            </a:pPr>
            <a:endParaRPr lang="pt-BR" sz="2800" b="1" dirty="0">
              <a:solidFill>
                <a:schemeClr val="accent2">
                  <a:lumMod val="60000"/>
                  <a:lumOff val="40000"/>
                </a:schemeClr>
              </a:solidFill>
            </a:endParaRPr>
          </a:p>
        </p:txBody>
      </p:sp>
    </p:spTree>
    <p:extLst>
      <p:ext uri="{BB962C8B-B14F-4D97-AF65-F5344CB8AC3E}">
        <p14:creationId xmlns:p14="http://schemas.microsoft.com/office/powerpoint/2010/main" val="15461387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85160C6B-66C5-6114-7CEF-5FF86FA16940}"/>
              </a:ext>
            </a:extLst>
          </p:cNvPr>
          <p:cNvSpPr txBox="1"/>
          <p:nvPr/>
        </p:nvSpPr>
        <p:spPr>
          <a:xfrm>
            <a:off x="278075" y="409486"/>
            <a:ext cx="10591060" cy="3794885"/>
          </a:xfrm>
          <a:prstGeom prst="rect">
            <a:avLst/>
          </a:prstGeom>
          <a:noFill/>
        </p:spPr>
        <p:txBody>
          <a:bodyPr wrap="square">
            <a:spAutoFit/>
          </a:bodyPr>
          <a:lstStyle/>
          <a:p>
            <a:r>
              <a:rPr lang="pt-BR" sz="4000" b="1" cap="all" dirty="0">
                <a:ln w="3175" cmpd="sng">
                  <a:noFill/>
                </a:ln>
                <a:effectLst>
                  <a:outerShdw blurRad="50800" dist="38100" dir="2700000" algn="tl" rotWithShape="0">
                    <a:prstClr val="black">
                      <a:alpha val="40000"/>
                    </a:prstClr>
                  </a:outerShdw>
                </a:effectLst>
                <a:latin typeface="+mj-lt"/>
                <a:ea typeface="+mj-ea"/>
                <a:cs typeface="Times New Roman" panose="02020603050405020304" pitchFamily="18" charset="0"/>
              </a:rPr>
              <a:t>ASSÉDIO MORAL</a:t>
            </a:r>
          </a:p>
          <a:p>
            <a:pPr marL="342900" indent="-342900">
              <a:lnSpc>
                <a:spcPct val="90000"/>
              </a:lnSpc>
              <a:spcBef>
                <a:spcPct val="20000"/>
              </a:spcBef>
              <a:spcAft>
                <a:spcPts val="600"/>
              </a:spcAft>
              <a:buClr>
                <a:schemeClr val="tx1"/>
              </a:buClr>
              <a:buSzPct val="80000"/>
              <a:buFont typeface="Wingdings 3" panose="05040102010807070707" pitchFamily="18" charset="2"/>
              <a:buChar char=""/>
            </a:pPr>
            <a:endParaRPr lang="pt-BR" dirty="0">
              <a:solidFill>
                <a:schemeClr val="bg1"/>
              </a:solidFill>
            </a:endParaRPr>
          </a:p>
          <a:p>
            <a:pPr marL="342900" indent="-342900">
              <a:lnSpc>
                <a:spcPct val="90000"/>
              </a:lnSpc>
              <a:spcBef>
                <a:spcPct val="20000"/>
              </a:spcBef>
              <a:spcAft>
                <a:spcPts val="600"/>
              </a:spcAft>
              <a:buClr>
                <a:schemeClr val="tx1"/>
              </a:buClr>
              <a:buSzPct val="80000"/>
              <a:buFont typeface="Wingdings 3" panose="05040102010807070707" pitchFamily="18" charset="2"/>
              <a:buChar char=""/>
            </a:pPr>
            <a:r>
              <a:rPr lang="pt-BR" dirty="0">
                <a:solidFill>
                  <a:schemeClr val="bg1"/>
                </a:solidFill>
              </a:rPr>
              <a:t>É a prática de ofensas reiteradas, de atuação com autoritarismo, que causam sofrimento físico ou psicológico ao assediado, trazendo danos à autoestima, à dignidade, à estabilidade emocional e integridade do indivíduo, prejudicando o ambiente institucional.</a:t>
            </a:r>
          </a:p>
          <a:p>
            <a:pPr marL="342900" indent="-342900">
              <a:lnSpc>
                <a:spcPct val="90000"/>
              </a:lnSpc>
              <a:spcBef>
                <a:spcPct val="20000"/>
              </a:spcBef>
              <a:spcAft>
                <a:spcPts val="600"/>
              </a:spcAft>
              <a:buClr>
                <a:schemeClr val="tx1"/>
              </a:buClr>
              <a:buSzPct val="80000"/>
              <a:buFont typeface="Wingdings 3" panose="05040102010807070707" pitchFamily="18" charset="2"/>
              <a:buChar char=""/>
            </a:pPr>
            <a:r>
              <a:rPr lang="pt-BR" dirty="0">
                <a:solidFill>
                  <a:schemeClr val="bg1"/>
                </a:solidFill>
              </a:rPr>
              <a:t>O assédio é um mal que contamina o ambiente de trabalho;</a:t>
            </a:r>
          </a:p>
          <a:p>
            <a:pPr marL="342900" indent="-342900">
              <a:lnSpc>
                <a:spcPct val="90000"/>
              </a:lnSpc>
              <a:spcBef>
                <a:spcPct val="20000"/>
              </a:spcBef>
              <a:spcAft>
                <a:spcPts val="600"/>
              </a:spcAft>
              <a:buClr>
                <a:schemeClr val="tx1"/>
              </a:buClr>
              <a:buSzPct val="80000"/>
              <a:buFont typeface="Wingdings 3" panose="05040102010807070707" pitchFamily="18" charset="2"/>
              <a:buChar char=""/>
            </a:pPr>
            <a:r>
              <a:rPr lang="pt-BR" dirty="0">
                <a:solidFill>
                  <a:schemeClr val="bg1"/>
                </a:solidFill>
              </a:rPr>
              <a:t>É uma exposição de pessoas, de forma humilhante, repetida e prolongada;</a:t>
            </a:r>
          </a:p>
          <a:p>
            <a:pPr marL="342900" indent="-342900">
              <a:lnSpc>
                <a:spcPct val="90000"/>
              </a:lnSpc>
              <a:spcBef>
                <a:spcPct val="20000"/>
              </a:spcBef>
              <a:spcAft>
                <a:spcPts val="600"/>
              </a:spcAft>
              <a:buClr>
                <a:schemeClr val="tx1"/>
              </a:buClr>
              <a:buSzPct val="80000"/>
              <a:buFont typeface="Wingdings 3" panose="05040102010807070707" pitchFamily="18" charset="2"/>
              <a:buChar char=""/>
            </a:pPr>
            <a:r>
              <a:rPr lang="pt-BR" dirty="0">
                <a:solidFill>
                  <a:schemeClr val="bg1"/>
                </a:solidFill>
              </a:rPr>
              <a:t>É uma forma de violência; </a:t>
            </a:r>
          </a:p>
          <a:p>
            <a:pPr marL="571500" indent="-571500" algn="just">
              <a:buFont typeface="Arial" panose="020B0604020202020204" pitchFamily="34" charset="0"/>
              <a:buChar char="•"/>
            </a:pPr>
            <a:endParaRPr lang="pt-BR" sz="2800" b="1" dirty="0">
              <a:solidFill>
                <a:schemeClr val="accent2">
                  <a:lumMod val="60000"/>
                  <a:lumOff val="40000"/>
                </a:schemeClr>
              </a:solidFill>
            </a:endParaRPr>
          </a:p>
        </p:txBody>
      </p:sp>
      <p:sp>
        <p:nvSpPr>
          <p:cNvPr id="3" name="&quot;No&quot; Symbol 2">
            <a:extLst>
              <a:ext uri="{FF2B5EF4-FFF2-40B4-BE49-F238E27FC236}">
                <a16:creationId xmlns:a16="http://schemas.microsoft.com/office/drawing/2014/main" id="{77D6E6CC-6E88-B46B-9868-C1A235F1E08D}"/>
              </a:ext>
            </a:extLst>
          </p:cNvPr>
          <p:cNvSpPr/>
          <p:nvPr/>
        </p:nvSpPr>
        <p:spPr>
          <a:xfrm>
            <a:off x="9015413" y="3814763"/>
            <a:ext cx="2300287" cy="2328862"/>
          </a:xfrm>
          <a:prstGeom prst="noSmoking">
            <a:avLst/>
          </a:prstGeom>
          <a:gradFill flip="none" rotWithShape="1">
            <a:gsLst>
              <a:gs pos="0">
                <a:schemeClr val="accent1">
                  <a:tint val="66000"/>
                  <a:satMod val="160000"/>
                  <a:alpha val="15000"/>
                </a:schemeClr>
              </a:gs>
              <a:gs pos="50000">
                <a:schemeClr val="accent1">
                  <a:tint val="44500"/>
                  <a:satMod val="160000"/>
                  <a:alpha val="43036"/>
                </a:schemeClr>
              </a:gs>
              <a:gs pos="100000">
                <a:schemeClr val="accent1">
                  <a:tint val="23500"/>
                  <a:satMod val="160000"/>
                  <a:alpha val="68000"/>
                </a:schemeClr>
              </a:gs>
            </a:gsLst>
            <a:lin ang="5400000" scaled="1"/>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solidFill>
                <a:schemeClr val="tx1"/>
              </a:solidFill>
            </a:endParaRPr>
          </a:p>
        </p:txBody>
      </p:sp>
    </p:spTree>
    <p:extLst>
      <p:ext uri="{BB962C8B-B14F-4D97-AF65-F5344CB8AC3E}">
        <p14:creationId xmlns:p14="http://schemas.microsoft.com/office/powerpoint/2010/main" val="41980774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445262" y="181036"/>
            <a:ext cx="11301475" cy="2424869"/>
          </a:xfrm>
        </p:spPr>
        <p:txBody>
          <a:bodyPr/>
          <a:lstStyle/>
          <a:p>
            <a:pPr marL="0" indent="0">
              <a:buNone/>
            </a:pPr>
            <a:r>
              <a:rPr lang="pt-BR" sz="4000" b="1" dirty="0">
                <a:effectLst>
                  <a:outerShdw blurRad="50800" dist="38100" dir="2700000" algn="tl" rotWithShape="0">
                    <a:prstClr val="black">
                      <a:alpha val="40000"/>
                    </a:prstClr>
                  </a:outerShdw>
                </a:effectLst>
                <a:latin typeface="+mj-lt"/>
                <a:cs typeface="Times New Roman" panose="02020603050405020304" pitchFamily="18" charset="0"/>
              </a:rPr>
              <a:t>Do que se trata a ética e qual a importância na gestão das organizações </a:t>
            </a:r>
          </a:p>
          <a:p>
            <a:endParaRPr lang="pt-BR" dirty="0"/>
          </a:p>
        </p:txBody>
      </p:sp>
      <p:pic>
        <p:nvPicPr>
          <p:cNvPr id="4" name="Image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66925" y="2277293"/>
            <a:ext cx="6748629" cy="3036882"/>
          </a:xfrm>
          <a:prstGeom prst="rect">
            <a:avLst/>
          </a:prstGeom>
        </p:spPr>
      </p:pic>
      <p:sp>
        <p:nvSpPr>
          <p:cNvPr id="5" name="CaixaDeTexto 4"/>
          <p:cNvSpPr txBox="1"/>
          <p:nvPr/>
        </p:nvSpPr>
        <p:spPr>
          <a:xfrm>
            <a:off x="1059678" y="6033331"/>
            <a:ext cx="5939327" cy="369332"/>
          </a:xfrm>
          <a:prstGeom prst="rect">
            <a:avLst/>
          </a:prstGeom>
          <a:noFill/>
        </p:spPr>
        <p:txBody>
          <a:bodyPr wrap="square" rtlCol="0">
            <a:spAutoFit/>
          </a:bodyPr>
          <a:lstStyle/>
          <a:p>
            <a:r>
              <a:rPr lang="pt-BR" dirty="0"/>
              <a:t>https://</a:t>
            </a:r>
            <a:r>
              <a:rPr lang="pt-BR" dirty="0" err="1"/>
              <a:t>www.youtube.com</a:t>
            </a:r>
            <a:r>
              <a:rPr lang="pt-BR"/>
              <a:t>/watch?v=odDqf0Sw9q4</a:t>
            </a:r>
          </a:p>
        </p:txBody>
      </p:sp>
    </p:spTree>
    <p:extLst>
      <p:ext uri="{BB962C8B-B14F-4D97-AF65-F5344CB8AC3E}">
        <p14:creationId xmlns:p14="http://schemas.microsoft.com/office/powerpoint/2010/main" val="40459452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14A4912F-6CED-F7BB-1C9F-FCCD2C86B91D}"/>
              </a:ext>
            </a:extLst>
          </p:cNvPr>
          <p:cNvSpPr txBox="1"/>
          <p:nvPr/>
        </p:nvSpPr>
        <p:spPr>
          <a:xfrm>
            <a:off x="400051" y="442687"/>
            <a:ext cx="10840560" cy="6087820"/>
          </a:xfrm>
          <a:prstGeom prst="rect">
            <a:avLst/>
          </a:prstGeom>
          <a:noFill/>
        </p:spPr>
        <p:txBody>
          <a:bodyPr wrap="square">
            <a:spAutoFit/>
          </a:bodyPr>
          <a:lstStyle/>
          <a:p>
            <a:r>
              <a:rPr lang="pt-BR" sz="4000" b="1" cap="all" dirty="0">
                <a:ln w="3175" cmpd="sng">
                  <a:noFill/>
                </a:ln>
                <a:effectLst>
                  <a:outerShdw blurRad="50800" dist="38100" dir="2700000" algn="tl" rotWithShape="0">
                    <a:prstClr val="black">
                      <a:alpha val="40000"/>
                    </a:prstClr>
                  </a:outerShdw>
                </a:effectLst>
                <a:latin typeface="+mj-lt"/>
                <a:ea typeface="+mj-ea"/>
                <a:cs typeface="Times New Roman" panose="02020603050405020304" pitchFamily="18" charset="0"/>
              </a:rPr>
              <a:t>ABRANGÊNCIA</a:t>
            </a:r>
          </a:p>
          <a:p>
            <a:pPr marL="342900" indent="-342900">
              <a:lnSpc>
                <a:spcPct val="90000"/>
              </a:lnSpc>
              <a:spcBef>
                <a:spcPct val="20000"/>
              </a:spcBef>
              <a:spcAft>
                <a:spcPts val="600"/>
              </a:spcAft>
              <a:buClr>
                <a:schemeClr val="tx1"/>
              </a:buClr>
              <a:buSzPct val="80000"/>
              <a:buFont typeface="Wingdings 3" panose="05040102010807070707" pitchFamily="18" charset="2"/>
              <a:buChar char=""/>
            </a:pPr>
            <a:r>
              <a:rPr lang="pt-BR" dirty="0">
                <a:solidFill>
                  <a:schemeClr val="bg1"/>
                </a:solidFill>
              </a:rPr>
              <a:t>Institucional – incentivo e tolerância dos gestores;</a:t>
            </a:r>
          </a:p>
          <a:p>
            <a:pPr marL="342900" indent="-342900">
              <a:lnSpc>
                <a:spcPct val="90000"/>
              </a:lnSpc>
              <a:spcBef>
                <a:spcPct val="20000"/>
              </a:spcBef>
              <a:spcAft>
                <a:spcPts val="600"/>
              </a:spcAft>
              <a:buClr>
                <a:schemeClr val="tx1"/>
              </a:buClr>
              <a:buSzPct val="80000"/>
              <a:buFont typeface="Wingdings 3" panose="05040102010807070707" pitchFamily="18" charset="2"/>
              <a:buChar char=""/>
            </a:pPr>
            <a:r>
              <a:rPr lang="pt-BR" dirty="0">
                <a:solidFill>
                  <a:schemeClr val="bg1"/>
                </a:solidFill>
              </a:rPr>
              <a:t>Interpessoal – insultos, gritos, propagação de boatos, isolamento</a:t>
            </a:r>
          </a:p>
          <a:p>
            <a:endParaRPr lang="pt-BR" sz="2000" b="1" dirty="0">
              <a:solidFill>
                <a:schemeClr val="bg1"/>
              </a:solidFill>
            </a:endParaRPr>
          </a:p>
          <a:p>
            <a:r>
              <a:rPr lang="pt-BR" sz="4000" b="1" cap="all" dirty="0">
                <a:ln w="3175" cmpd="sng">
                  <a:noFill/>
                </a:ln>
                <a:effectLst>
                  <a:outerShdw blurRad="50800" dist="38100" dir="2700000" algn="tl" rotWithShape="0">
                    <a:prstClr val="black">
                      <a:alpha val="40000"/>
                    </a:prstClr>
                  </a:outerShdw>
                </a:effectLst>
                <a:latin typeface="+mj-lt"/>
                <a:ea typeface="+mj-ea"/>
                <a:cs typeface="Times New Roman" panose="02020603050405020304" pitchFamily="18" charset="0"/>
              </a:rPr>
              <a:t>TIPOS</a:t>
            </a:r>
          </a:p>
          <a:p>
            <a:pPr marL="342900" indent="-342900">
              <a:lnSpc>
                <a:spcPct val="90000"/>
              </a:lnSpc>
              <a:spcBef>
                <a:spcPct val="20000"/>
              </a:spcBef>
              <a:spcAft>
                <a:spcPts val="600"/>
              </a:spcAft>
              <a:buClr>
                <a:schemeClr val="tx1"/>
              </a:buClr>
              <a:buSzPct val="80000"/>
              <a:buFont typeface="Wingdings 3" panose="05040102010807070707" pitchFamily="18" charset="2"/>
              <a:buChar char=""/>
            </a:pPr>
            <a:r>
              <a:rPr lang="pt-BR" dirty="0">
                <a:solidFill>
                  <a:schemeClr val="bg1"/>
                </a:solidFill>
              </a:rPr>
              <a:t>Vertical descendente (chefe </a:t>
            </a:r>
            <a:r>
              <a:rPr lang="pt-BR" dirty="0" err="1">
                <a:solidFill>
                  <a:schemeClr val="bg1"/>
                </a:solidFill>
              </a:rPr>
              <a:t>x</a:t>
            </a:r>
            <a:r>
              <a:rPr lang="pt-BR" dirty="0">
                <a:solidFill>
                  <a:schemeClr val="bg1"/>
                </a:solidFill>
              </a:rPr>
              <a:t> subordinado): constrangimento, intimidação</a:t>
            </a:r>
          </a:p>
          <a:p>
            <a:pPr marL="342900" indent="-342900">
              <a:lnSpc>
                <a:spcPct val="90000"/>
              </a:lnSpc>
              <a:spcBef>
                <a:spcPct val="20000"/>
              </a:spcBef>
              <a:spcAft>
                <a:spcPts val="600"/>
              </a:spcAft>
              <a:buClr>
                <a:schemeClr val="tx1"/>
              </a:buClr>
              <a:buSzPct val="80000"/>
              <a:buFont typeface="Wingdings 3" panose="05040102010807070707" pitchFamily="18" charset="2"/>
              <a:buChar char=""/>
            </a:pPr>
            <a:r>
              <a:rPr lang="pt-BR" dirty="0">
                <a:solidFill>
                  <a:schemeClr val="bg1"/>
                </a:solidFill>
              </a:rPr>
              <a:t>Vertical ascendente (subordinado / grupo </a:t>
            </a:r>
            <a:r>
              <a:rPr lang="pt-BR" dirty="0" err="1">
                <a:solidFill>
                  <a:schemeClr val="bg1"/>
                </a:solidFill>
              </a:rPr>
              <a:t>x</a:t>
            </a:r>
            <a:r>
              <a:rPr lang="pt-BR" dirty="0">
                <a:solidFill>
                  <a:schemeClr val="bg1"/>
                </a:solidFill>
              </a:rPr>
              <a:t> chefe): boicotes</a:t>
            </a:r>
          </a:p>
          <a:p>
            <a:pPr marL="342900" indent="-342900">
              <a:lnSpc>
                <a:spcPct val="90000"/>
              </a:lnSpc>
              <a:spcBef>
                <a:spcPct val="20000"/>
              </a:spcBef>
              <a:spcAft>
                <a:spcPts val="600"/>
              </a:spcAft>
              <a:buClr>
                <a:schemeClr val="tx1"/>
              </a:buClr>
              <a:buSzPct val="80000"/>
              <a:buFont typeface="Wingdings 3" panose="05040102010807070707" pitchFamily="18" charset="2"/>
              <a:buChar char=""/>
            </a:pPr>
            <a:r>
              <a:rPr lang="pt-BR" dirty="0">
                <a:solidFill>
                  <a:schemeClr val="bg1"/>
                </a:solidFill>
              </a:rPr>
              <a:t>Horizontal (mesma hierarquia): competição desleal, acusações infundadas, isolamento</a:t>
            </a:r>
          </a:p>
          <a:p>
            <a:pPr marL="342900" indent="-342900">
              <a:lnSpc>
                <a:spcPct val="90000"/>
              </a:lnSpc>
              <a:spcBef>
                <a:spcPct val="20000"/>
              </a:spcBef>
              <a:spcAft>
                <a:spcPts val="600"/>
              </a:spcAft>
              <a:buClr>
                <a:schemeClr val="tx1"/>
              </a:buClr>
              <a:buSzPct val="80000"/>
              <a:buFont typeface="Wingdings 3" panose="05040102010807070707" pitchFamily="18" charset="2"/>
              <a:buChar char=""/>
            </a:pPr>
            <a:endParaRPr lang="pt-BR" dirty="0">
              <a:solidFill>
                <a:schemeClr val="bg1"/>
              </a:solidFill>
            </a:endParaRPr>
          </a:p>
          <a:p>
            <a:pPr marL="342900" indent="-342900">
              <a:lnSpc>
                <a:spcPct val="90000"/>
              </a:lnSpc>
              <a:spcBef>
                <a:spcPct val="20000"/>
              </a:spcBef>
              <a:spcAft>
                <a:spcPts val="600"/>
              </a:spcAft>
              <a:buClr>
                <a:schemeClr val="tx1"/>
              </a:buClr>
              <a:buSzPct val="80000"/>
              <a:buFont typeface="Wingdings 3" panose="05040102010807070707" pitchFamily="18" charset="2"/>
              <a:buChar char=""/>
            </a:pPr>
            <a:endParaRPr lang="pt-BR" sz="1600" dirty="0">
              <a:solidFill>
                <a:schemeClr val="bg1"/>
              </a:solidFill>
            </a:endParaRPr>
          </a:p>
          <a:p>
            <a:pPr algn="ctr"/>
            <a:r>
              <a:rPr lang="pt-BR" sz="3600" b="1" cap="all" dirty="0">
                <a:ln w="3175" cmpd="sng">
                  <a:noFill/>
                </a:ln>
                <a:effectLst>
                  <a:outerShdw blurRad="50800" dist="38100" dir="2700000" algn="tl" rotWithShape="0">
                    <a:prstClr val="black">
                      <a:alpha val="40000"/>
                    </a:prstClr>
                  </a:outerShdw>
                </a:effectLst>
                <a:latin typeface="+mj-lt"/>
                <a:ea typeface="+mj-ea"/>
                <a:cs typeface="Times New Roman" panose="02020603050405020304" pitchFamily="18" charset="0"/>
              </a:rPr>
              <a:t>CUIDADO: CALÚNIA, INJÚRIA, DIFAMAÇÃO (crimes previstos no CP)</a:t>
            </a:r>
          </a:p>
          <a:p>
            <a:endParaRPr lang="pt-BR" sz="3600" b="1" dirty="0">
              <a:solidFill>
                <a:schemeClr val="accent2">
                  <a:lumMod val="60000"/>
                  <a:lumOff val="40000"/>
                </a:schemeClr>
              </a:solidFill>
            </a:endParaRPr>
          </a:p>
        </p:txBody>
      </p:sp>
      <p:sp>
        <p:nvSpPr>
          <p:cNvPr id="4" name="TextBox 3">
            <a:extLst>
              <a:ext uri="{FF2B5EF4-FFF2-40B4-BE49-F238E27FC236}">
                <a16:creationId xmlns:a16="http://schemas.microsoft.com/office/drawing/2014/main" id="{F93F898F-6EE4-2B09-F5AB-641EF75C458C}"/>
              </a:ext>
            </a:extLst>
          </p:cNvPr>
          <p:cNvSpPr txBox="1"/>
          <p:nvPr/>
        </p:nvSpPr>
        <p:spPr>
          <a:xfrm rot="586818">
            <a:off x="542411" y="3136162"/>
            <a:ext cx="1503756" cy="4708981"/>
          </a:xfrm>
          <a:prstGeom prst="rect">
            <a:avLst/>
          </a:prstGeom>
          <a:noFill/>
          <a:effectLst>
            <a:outerShdw blurRad="50800" dist="50800" dir="5400000" algn="ctr" rotWithShape="0">
              <a:srgbClr val="000000">
                <a:alpha val="6826"/>
              </a:srgbClr>
            </a:outerShdw>
          </a:effectLst>
        </p:spPr>
        <p:txBody>
          <a:bodyPr wrap="square" rtlCol="0">
            <a:spAutoFit/>
          </a:bodyPr>
          <a:lstStyle/>
          <a:p>
            <a:r>
              <a:rPr lang="pt-BR" sz="30000" dirty="0">
                <a:solidFill>
                  <a:schemeClr val="tx1">
                    <a:alpha val="21000"/>
                  </a:schemeClr>
                </a:solidFill>
                <a:latin typeface="Baloo Bhaijaan" panose="03080902040302020200" pitchFamily="66" charset="-78"/>
                <a:cs typeface="Baloo Bhaijaan" panose="03080902040302020200" pitchFamily="66" charset="-78"/>
              </a:rPr>
              <a:t>!</a:t>
            </a:r>
          </a:p>
        </p:txBody>
      </p:sp>
    </p:spTree>
    <p:extLst>
      <p:ext uri="{BB962C8B-B14F-4D97-AF65-F5344CB8AC3E}">
        <p14:creationId xmlns:p14="http://schemas.microsoft.com/office/powerpoint/2010/main" val="32827594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DA7FDABA-AB37-9385-DAE4-F88B01025467}"/>
              </a:ext>
            </a:extLst>
          </p:cNvPr>
          <p:cNvSpPr txBox="1"/>
          <p:nvPr/>
        </p:nvSpPr>
        <p:spPr>
          <a:xfrm>
            <a:off x="157163" y="327278"/>
            <a:ext cx="10941404" cy="3779496"/>
          </a:xfrm>
          <a:prstGeom prst="rect">
            <a:avLst/>
          </a:prstGeom>
          <a:noFill/>
        </p:spPr>
        <p:txBody>
          <a:bodyPr wrap="square">
            <a:spAutoFit/>
          </a:bodyPr>
          <a:lstStyle/>
          <a:p>
            <a:r>
              <a:rPr lang="pt-BR" sz="4000" b="1" cap="all" dirty="0">
                <a:ln w="3175" cmpd="sng">
                  <a:noFill/>
                </a:ln>
                <a:solidFill>
                  <a:schemeClr val="bg2">
                    <a:lumMod val="75000"/>
                  </a:schemeClr>
                </a:solidFill>
                <a:effectLst>
                  <a:outerShdw blurRad="50800" dist="38100" dir="2700000" algn="tl" rotWithShape="0">
                    <a:prstClr val="black">
                      <a:alpha val="40000"/>
                    </a:prstClr>
                  </a:outerShdw>
                </a:effectLst>
                <a:latin typeface="+mj-lt"/>
                <a:ea typeface="+mj-ea"/>
                <a:cs typeface="Times New Roman" panose="02020603050405020304" pitchFamily="18" charset="0"/>
              </a:rPr>
              <a:t>NÃO É ASSÉDIO MORAL</a:t>
            </a:r>
          </a:p>
          <a:p>
            <a:endParaRPr lang="pt-BR" sz="4000" b="1" cap="all" dirty="0">
              <a:ln w="3175" cmpd="sng">
                <a:noFill/>
              </a:ln>
              <a:solidFill>
                <a:schemeClr val="bg2">
                  <a:lumMod val="75000"/>
                </a:schemeClr>
              </a:solidFill>
              <a:effectLst>
                <a:outerShdw blurRad="50800" dist="38100" dir="2700000" algn="tl" rotWithShape="0">
                  <a:prstClr val="black">
                    <a:alpha val="40000"/>
                  </a:prstClr>
                </a:outerShdw>
              </a:effectLst>
              <a:latin typeface="+mj-lt"/>
              <a:ea typeface="+mj-ea"/>
              <a:cs typeface="Times New Roman" panose="02020603050405020304" pitchFamily="18" charset="0"/>
            </a:endParaRPr>
          </a:p>
          <a:p>
            <a:pPr marL="342900" indent="-342900">
              <a:lnSpc>
                <a:spcPct val="90000"/>
              </a:lnSpc>
              <a:spcBef>
                <a:spcPct val="20000"/>
              </a:spcBef>
              <a:spcAft>
                <a:spcPts val="600"/>
              </a:spcAft>
              <a:buClr>
                <a:schemeClr val="tx1"/>
              </a:buClr>
              <a:buSzPct val="80000"/>
              <a:buFont typeface="Wingdings 3" panose="05040102010807070707" pitchFamily="18" charset="2"/>
              <a:buChar char=""/>
            </a:pPr>
            <a:r>
              <a:rPr lang="pt-BR" dirty="0">
                <a:solidFill>
                  <a:schemeClr val="bg1"/>
                </a:solidFill>
              </a:rPr>
              <a:t>DIVERGIR SEM DESQUALIFICAR OPINIÕES</a:t>
            </a:r>
          </a:p>
          <a:p>
            <a:pPr marL="342900" indent="-342900">
              <a:lnSpc>
                <a:spcPct val="90000"/>
              </a:lnSpc>
              <a:spcBef>
                <a:spcPct val="20000"/>
              </a:spcBef>
              <a:spcAft>
                <a:spcPts val="600"/>
              </a:spcAft>
              <a:buClr>
                <a:schemeClr val="tx1"/>
              </a:buClr>
              <a:buSzPct val="80000"/>
              <a:buFont typeface="Wingdings 3" panose="05040102010807070707" pitchFamily="18" charset="2"/>
              <a:buChar char=""/>
            </a:pPr>
            <a:r>
              <a:rPr lang="pt-BR" dirty="0">
                <a:solidFill>
                  <a:schemeClr val="bg1"/>
                </a:solidFill>
              </a:rPr>
              <a:t>COBRAR CUMPRIMENTO DE METAS, QUALIDADE E EFICIÊNCIA NAS TAREFAS (CUIDADO: RAZOABILIDADE)</a:t>
            </a:r>
          </a:p>
          <a:p>
            <a:pPr marL="342900" indent="-342900">
              <a:lnSpc>
                <a:spcPct val="90000"/>
              </a:lnSpc>
              <a:spcBef>
                <a:spcPct val="20000"/>
              </a:spcBef>
              <a:spcAft>
                <a:spcPts val="600"/>
              </a:spcAft>
              <a:buClr>
                <a:schemeClr val="tx1"/>
              </a:buClr>
              <a:buSzPct val="80000"/>
              <a:buFont typeface="Wingdings 3" panose="05040102010807070707" pitchFamily="18" charset="2"/>
              <a:buChar char=""/>
            </a:pPr>
            <a:r>
              <a:rPr lang="pt-BR" dirty="0">
                <a:solidFill>
                  <a:schemeClr val="bg1"/>
                </a:solidFill>
              </a:rPr>
              <a:t>TOMAR DECISÕES FIRMES E REALIZAR AVALIAÇÕES DE DESEMPENHO COM BASE EM CRITÉRIOS TÉCNICOS E OBJETIVOS</a:t>
            </a:r>
          </a:p>
          <a:p>
            <a:pPr marL="342900" indent="-342900">
              <a:lnSpc>
                <a:spcPct val="90000"/>
              </a:lnSpc>
              <a:spcBef>
                <a:spcPct val="20000"/>
              </a:spcBef>
              <a:spcAft>
                <a:spcPts val="600"/>
              </a:spcAft>
              <a:buClr>
                <a:schemeClr val="tx1"/>
              </a:buClr>
              <a:buSzPct val="80000"/>
              <a:buFont typeface="Wingdings 3" panose="05040102010807070707" pitchFamily="18" charset="2"/>
              <a:buChar char=""/>
            </a:pPr>
            <a:r>
              <a:rPr lang="pt-BR" dirty="0">
                <a:solidFill>
                  <a:schemeClr val="bg1"/>
                </a:solidFill>
              </a:rPr>
              <a:t>CONTROLAR ASSIDUIDADE / PRODUTIVIDADE DE ACORDO COM OS NORMATIVOS</a:t>
            </a:r>
          </a:p>
          <a:p>
            <a:pPr marL="571500" indent="-571500" algn="just">
              <a:buFont typeface="Arial" panose="020B0604020202020204" pitchFamily="34" charset="0"/>
              <a:buChar char="•"/>
            </a:pPr>
            <a:endParaRPr lang="pt-BR" sz="2800" b="1" dirty="0">
              <a:solidFill>
                <a:schemeClr val="accent2">
                  <a:lumMod val="60000"/>
                  <a:lumOff val="40000"/>
                </a:schemeClr>
              </a:solidFill>
            </a:endParaRPr>
          </a:p>
        </p:txBody>
      </p:sp>
      <p:sp>
        <p:nvSpPr>
          <p:cNvPr id="3" name="TextBox 2">
            <a:extLst>
              <a:ext uri="{FF2B5EF4-FFF2-40B4-BE49-F238E27FC236}">
                <a16:creationId xmlns:a16="http://schemas.microsoft.com/office/drawing/2014/main" id="{BA633C6E-19A0-C649-F4E3-57F734A31A36}"/>
              </a:ext>
            </a:extLst>
          </p:cNvPr>
          <p:cNvSpPr txBox="1"/>
          <p:nvPr/>
        </p:nvSpPr>
        <p:spPr>
          <a:xfrm rot="1063420">
            <a:off x="6857999" y="2819722"/>
            <a:ext cx="2600326" cy="4708981"/>
          </a:xfrm>
          <a:prstGeom prst="rect">
            <a:avLst/>
          </a:prstGeom>
          <a:noFill/>
        </p:spPr>
        <p:txBody>
          <a:bodyPr wrap="square" rtlCol="0">
            <a:spAutoFit/>
          </a:bodyPr>
          <a:lstStyle/>
          <a:p>
            <a:pPr marL="1143000" indent="-1143000">
              <a:buFont typeface="Wingdings" pitchFamily="2" charset="2"/>
              <a:buChar char="ü"/>
            </a:pPr>
            <a:r>
              <a:rPr lang="pt-BR" sz="30000" dirty="0">
                <a:solidFill>
                  <a:schemeClr val="tx1">
                    <a:alpha val="28000"/>
                  </a:schemeClr>
                </a:solidFill>
              </a:rPr>
              <a:t>.</a:t>
            </a:r>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B66B60E5-BC0B-D4DB-777F-8EECC85B0DE7}"/>
                  </a:ext>
                </a:extLst>
              </p14:cNvPr>
              <p14:cNvContentPartPr/>
              <p14:nvPr/>
            </p14:nvContentPartPr>
            <p14:xfrm>
              <a:off x="2146342" y="-740520"/>
              <a:ext cx="360" cy="360"/>
            </p14:xfrm>
          </p:contentPart>
        </mc:Choice>
        <mc:Fallback xmlns="">
          <p:pic>
            <p:nvPicPr>
              <p:cNvPr id="5" name="Ink 4">
                <a:extLst>
                  <a:ext uri="{FF2B5EF4-FFF2-40B4-BE49-F238E27FC236}">
                    <a16:creationId xmlns:a16="http://schemas.microsoft.com/office/drawing/2014/main" id="{B66B60E5-BC0B-D4DB-777F-8EECC85B0DE7}"/>
                  </a:ext>
                </a:extLst>
              </p:cNvPr>
              <p:cNvPicPr/>
              <p:nvPr/>
            </p:nvPicPr>
            <p:blipFill>
              <a:blip r:embed="rId3"/>
              <a:stretch>
                <a:fillRect/>
              </a:stretch>
            </p:blipFill>
            <p:spPr>
              <a:xfrm>
                <a:off x="2092342" y="-848160"/>
                <a:ext cx="108000" cy="216000"/>
              </a:xfrm>
              <a:prstGeom prst="rect">
                <a:avLst/>
              </a:prstGeom>
            </p:spPr>
          </p:pic>
        </mc:Fallback>
      </mc:AlternateContent>
    </p:spTree>
    <p:extLst>
      <p:ext uri="{BB962C8B-B14F-4D97-AF65-F5344CB8AC3E}">
        <p14:creationId xmlns:p14="http://schemas.microsoft.com/office/powerpoint/2010/main" val="8122414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a:extLst>
              <a:ext uri="{FF2B5EF4-FFF2-40B4-BE49-F238E27FC236}">
                <a16:creationId xmlns:a16="http://schemas.microsoft.com/office/drawing/2014/main" id="{F60745A5-4E52-4E11-FF02-E7FF400C7E0A}"/>
              </a:ext>
            </a:extLst>
          </p:cNvPr>
          <p:cNvSpPr txBox="1"/>
          <p:nvPr/>
        </p:nvSpPr>
        <p:spPr>
          <a:xfrm>
            <a:off x="0" y="270165"/>
            <a:ext cx="10878104" cy="1415772"/>
          </a:xfrm>
          <a:prstGeom prst="rect">
            <a:avLst/>
          </a:prstGeom>
          <a:noFill/>
        </p:spPr>
        <p:txBody>
          <a:bodyPr wrap="square">
            <a:spAutoFit/>
          </a:bodyPr>
          <a:lstStyle/>
          <a:p>
            <a:r>
              <a:rPr lang="pt-BR" sz="4000" b="1" cap="all" dirty="0">
                <a:ln w="3175" cmpd="sng">
                  <a:noFill/>
                </a:ln>
                <a:solidFill>
                  <a:schemeClr val="bg2">
                    <a:lumMod val="75000"/>
                  </a:schemeClr>
                </a:solidFill>
                <a:effectLst>
                  <a:outerShdw blurRad="50800" dist="38100" dir="2700000" algn="tl" rotWithShape="0">
                    <a:prstClr val="black">
                      <a:alpha val="40000"/>
                    </a:prstClr>
                  </a:outerShdw>
                </a:effectLst>
                <a:latin typeface="+mj-lt"/>
                <a:ea typeface="+mj-ea"/>
                <a:cs typeface="Times New Roman" panose="02020603050405020304" pitchFamily="18" charset="0"/>
              </a:rPr>
              <a:t>ATENÇÃO: FREQUÊNCIA DOS SERVIDORES – </a:t>
            </a:r>
            <a:r>
              <a:rPr lang="pt-BR" sz="2800" b="1" cap="all" dirty="0">
                <a:ln w="3175" cmpd="sng">
                  <a:noFill/>
                </a:ln>
                <a:solidFill>
                  <a:schemeClr val="bg2">
                    <a:lumMod val="75000"/>
                  </a:schemeClr>
                </a:solidFill>
                <a:effectLst>
                  <a:outerShdw blurRad="50800" dist="38100" dir="2700000" algn="tl" rotWithShape="0">
                    <a:prstClr val="black">
                      <a:alpha val="40000"/>
                    </a:prstClr>
                  </a:outerShdw>
                </a:effectLst>
                <a:latin typeface="+mj-lt"/>
                <a:ea typeface="+mj-ea"/>
                <a:cs typeface="Times New Roman" panose="02020603050405020304" pitchFamily="18" charset="0"/>
              </a:rPr>
              <a:t>homologação e avaliação</a:t>
            </a:r>
          </a:p>
          <a:p>
            <a:endParaRPr lang="pt-BR" dirty="0"/>
          </a:p>
        </p:txBody>
      </p:sp>
      <p:sp>
        <p:nvSpPr>
          <p:cNvPr id="7" name="CaixaDeTexto 6">
            <a:extLst>
              <a:ext uri="{FF2B5EF4-FFF2-40B4-BE49-F238E27FC236}">
                <a16:creationId xmlns:a16="http://schemas.microsoft.com/office/drawing/2014/main" id="{B5CC3906-AF6B-54B2-0C8D-43F622F54E92}"/>
              </a:ext>
            </a:extLst>
          </p:cNvPr>
          <p:cNvSpPr txBox="1"/>
          <p:nvPr/>
        </p:nvSpPr>
        <p:spPr>
          <a:xfrm>
            <a:off x="166688" y="1497211"/>
            <a:ext cx="11858624" cy="5090624"/>
          </a:xfrm>
          <a:prstGeom prst="rect">
            <a:avLst/>
          </a:prstGeom>
          <a:noFill/>
        </p:spPr>
        <p:txBody>
          <a:bodyPr wrap="square">
            <a:spAutoFit/>
          </a:bodyPr>
          <a:lstStyle/>
          <a:p>
            <a:pPr algn="ctr"/>
            <a:r>
              <a:rPr lang="pt-BR" sz="2000" b="1" cap="all" dirty="0">
                <a:ln w="3175" cmpd="sng">
                  <a:noFill/>
                </a:ln>
                <a:effectLst>
                  <a:outerShdw blurRad="50800" dist="38100" dir="2700000" algn="tl" rotWithShape="0">
                    <a:prstClr val="black">
                      <a:alpha val="40000"/>
                    </a:prstClr>
                  </a:outerShdw>
                </a:effectLst>
                <a:latin typeface="+mj-lt"/>
                <a:ea typeface="+mj-ea"/>
                <a:cs typeface="Times New Roman" panose="02020603050405020304" pitchFamily="18" charset="0"/>
              </a:rPr>
              <a:t>INSTRUÇÃO NORMATIVA SGP/MPDG N. 2, DE 12/09/2018</a:t>
            </a:r>
            <a:endParaRPr lang="pt-BR" b="1" dirty="0">
              <a:solidFill>
                <a:schemeClr val="accent2">
                  <a:lumMod val="60000"/>
                  <a:lumOff val="40000"/>
                </a:schemeClr>
              </a:solidFill>
            </a:endParaRPr>
          </a:p>
          <a:p>
            <a:pPr>
              <a:lnSpc>
                <a:spcPct val="90000"/>
              </a:lnSpc>
              <a:spcBef>
                <a:spcPct val="20000"/>
              </a:spcBef>
              <a:spcAft>
                <a:spcPts val="600"/>
              </a:spcAft>
              <a:buClr>
                <a:schemeClr val="tx1"/>
              </a:buClr>
              <a:buSzPct val="80000"/>
            </a:pPr>
            <a:r>
              <a:rPr lang="pt-BR" dirty="0">
                <a:solidFill>
                  <a:schemeClr val="bg1"/>
                </a:solidFill>
              </a:rPr>
              <a:t>Art. 8º No âmbito da Administração Pública Federal direta, autárquica e fundacional somente serão dispensados do controle eletrônico de frequência os ocupantes de cargos de:</a:t>
            </a:r>
          </a:p>
          <a:p>
            <a:pPr>
              <a:lnSpc>
                <a:spcPct val="90000"/>
              </a:lnSpc>
              <a:spcBef>
                <a:spcPct val="20000"/>
              </a:spcBef>
              <a:spcAft>
                <a:spcPts val="600"/>
              </a:spcAft>
              <a:buClr>
                <a:schemeClr val="tx1"/>
              </a:buClr>
              <a:buSzPct val="80000"/>
            </a:pPr>
            <a:r>
              <a:rPr lang="pt-BR" sz="1200" dirty="0">
                <a:solidFill>
                  <a:schemeClr val="bg1"/>
                </a:solidFill>
              </a:rPr>
              <a:t>(...)</a:t>
            </a:r>
          </a:p>
          <a:p>
            <a:pPr>
              <a:lnSpc>
                <a:spcPct val="90000"/>
              </a:lnSpc>
              <a:spcBef>
                <a:spcPct val="20000"/>
              </a:spcBef>
              <a:spcAft>
                <a:spcPts val="600"/>
              </a:spcAft>
              <a:buClr>
                <a:schemeClr val="tx1"/>
              </a:buClr>
              <a:buSzPct val="80000"/>
            </a:pPr>
            <a:r>
              <a:rPr lang="pt-BR" dirty="0">
                <a:solidFill>
                  <a:schemeClr val="bg1"/>
                </a:solidFill>
              </a:rPr>
              <a:t>V - Pesquisador e Tecnologista do Plano de Carreira para a área de Ciência e Tecnologia.</a:t>
            </a:r>
          </a:p>
          <a:p>
            <a:pPr>
              <a:lnSpc>
                <a:spcPct val="90000"/>
              </a:lnSpc>
              <a:spcBef>
                <a:spcPct val="20000"/>
              </a:spcBef>
              <a:spcAft>
                <a:spcPts val="600"/>
              </a:spcAft>
              <a:buClr>
                <a:schemeClr val="tx1"/>
              </a:buClr>
              <a:buSzPct val="80000"/>
            </a:pPr>
            <a:r>
              <a:rPr lang="pt-BR" dirty="0">
                <a:solidFill>
                  <a:schemeClr val="bg1"/>
                </a:solidFill>
              </a:rPr>
              <a:t>§ 1º No interesse do serviço, o dirigente máximo do órgão ou entidade poderá manter o controle eletrônico de frequência dos ocupantes de cargo de Pesquisador e Tecnologista do Plano de Carreira para a área de Ciência e Tecnologia, conforme as características das atividades de cada entidade.</a:t>
            </a:r>
          </a:p>
          <a:p>
            <a:pPr algn="just"/>
            <a:endParaRPr lang="pt-BR" b="1" i="0" dirty="0">
              <a:solidFill>
                <a:srgbClr val="162937"/>
              </a:solidFill>
              <a:effectLst/>
              <a:latin typeface="Calibri" panose="020F0502020204030204" pitchFamily="34" charset="0"/>
              <a:cs typeface="Calibri" panose="020F0502020204030204" pitchFamily="34" charset="0"/>
            </a:endParaRPr>
          </a:p>
          <a:p>
            <a:pPr algn="ctr"/>
            <a:r>
              <a:rPr lang="pt-BR" sz="2000" b="1" cap="all" dirty="0">
                <a:ln w="3175" cmpd="sng">
                  <a:noFill/>
                </a:ln>
                <a:effectLst>
                  <a:outerShdw blurRad="50800" dist="38100" dir="2700000" algn="tl" rotWithShape="0">
                    <a:prstClr val="black">
                      <a:alpha val="40000"/>
                    </a:prstClr>
                  </a:outerShdw>
                </a:effectLst>
                <a:latin typeface="+mj-lt"/>
                <a:ea typeface="+mj-ea"/>
                <a:cs typeface="Times New Roman" panose="02020603050405020304" pitchFamily="18" charset="0"/>
              </a:rPr>
              <a:t>PORTARIA MCTI  N. 6.398, DE 03/10/2022 </a:t>
            </a:r>
            <a:endParaRPr lang="pt-BR" b="1" i="0" dirty="0">
              <a:solidFill>
                <a:srgbClr val="162937"/>
              </a:solidFill>
              <a:effectLst/>
              <a:latin typeface="Calibri" panose="020F0502020204030204" pitchFamily="34" charset="0"/>
              <a:cs typeface="Calibri" panose="020F0502020204030204" pitchFamily="34" charset="0"/>
            </a:endParaRPr>
          </a:p>
          <a:p>
            <a:pPr>
              <a:lnSpc>
                <a:spcPct val="90000"/>
              </a:lnSpc>
              <a:spcBef>
                <a:spcPct val="20000"/>
              </a:spcBef>
              <a:spcAft>
                <a:spcPts val="600"/>
              </a:spcAft>
              <a:buClr>
                <a:schemeClr val="tx1"/>
              </a:buClr>
              <a:buSzPct val="80000"/>
            </a:pPr>
            <a:r>
              <a:rPr lang="pt-BR" dirty="0">
                <a:solidFill>
                  <a:schemeClr val="bg1"/>
                </a:solidFill>
              </a:rPr>
              <a:t>Art. 10 - § 1º Os ocupantes dos cargos de Pesquisador e Tecnologista do Plano de Carreira para a área de Ciência e Tecnologia ficam dispensados do controle a que se refere o caput deste artigo desde que estejam no exercício das atividades do cargo.</a:t>
            </a:r>
            <a:endParaRPr lang="pt-BR" b="1" dirty="0">
              <a:solidFill>
                <a:schemeClr val="bg1"/>
              </a:solidFill>
            </a:endParaRPr>
          </a:p>
          <a:p>
            <a:pPr>
              <a:lnSpc>
                <a:spcPct val="90000"/>
              </a:lnSpc>
              <a:spcBef>
                <a:spcPct val="20000"/>
              </a:spcBef>
              <a:spcAft>
                <a:spcPts val="600"/>
              </a:spcAft>
              <a:buClr>
                <a:schemeClr val="tx1"/>
              </a:buClr>
              <a:buSzPct val="80000"/>
            </a:pPr>
            <a:r>
              <a:rPr lang="pt-BR" b="1" dirty="0">
                <a:solidFill>
                  <a:schemeClr val="bg1"/>
                </a:solidFill>
              </a:rPr>
              <a:t>§ 2º No interesse do serviço, o dirigente máximo do Órgão poderá manter o controle eletrônico de frequência dos ocupantes de cargo de Pesquisador e Tecnologista do Plano de Carreira para a área de Ciência e Tecnologia, conforme as características das atividades desenvolvidas em cada Unidade Administrativa</a:t>
            </a:r>
            <a:r>
              <a:rPr lang="pt-BR" dirty="0">
                <a:solidFill>
                  <a:schemeClr val="bg1"/>
                </a:solidFill>
              </a:rPr>
              <a:t>.</a:t>
            </a:r>
          </a:p>
        </p:txBody>
      </p:sp>
    </p:spTree>
    <p:extLst>
      <p:ext uri="{BB962C8B-B14F-4D97-AF65-F5344CB8AC3E}">
        <p14:creationId xmlns:p14="http://schemas.microsoft.com/office/powerpoint/2010/main" val="9227151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a:extLst>
              <a:ext uri="{FF2B5EF4-FFF2-40B4-BE49-F238E27FC236}">
                <a16:creationId xmlns:a16="http://schemas.microsoft.com/office/drawing/2014/main" id="{4F8FB460-30B5-DBFC-7CE9-7B5F0F28660E}"/>
              </a:ext>
            </a:extLst>
          </p:cNvPr>
          <p:cNvSpPr txBox="1"/>
          <p:nvPr/>
        </p:nvSpPr>
        <p:spPr>
          <a:xfrm>
            <a:off x="128588" y="237022"/>
            <a:ext cx="11944350" cy="8266878"/>
          </a:xfrm>
          <a:prstGeom prst="rect">
            <a:avLst/>
          </a:prstGeom>
          <a:noFill/>
        </p:spPr>
        <p:txBody>
          <a:bodyPr wrap="square">
            <a:spAutoFit/>
          </a:bodyPr>
          <a:lstStyle/>
          <a:p>
            <a:r>
              <a:rPr lang="pt-BR" sz="4000" b="1" cap="all" dirty="0">
                <a:ln w="3175" cmpd="sng">
                  <a:noFill/>
                </a:ln>
                <a:solidFill>
                  <a:schemeClr val="bg2">
                    <a:lumMod val="75000"/>
                  </a:schemeClr>
                </a:solidFill>
                <a:effectLst>
                  <a:outerShdw blurRad="50800" dist="38100" dir="2700000" algn="tl" rotWithShape="0">
                    <a:prstClr val="black">
                      <a:alpha val="40000"/>
                    </a:prstClr>
                  </a:outerShdw>
                </a:effectLst>
                <a:latin typeface="+mj-lt"/>
                <a:ea typeface="+mj-ea"/>
                <a:cs typeface="Times New Roman" panose="02020603050405020304" pitchFamily="18" charset="0"/>
              </a:rPr>
              <a:t>ALGUMAS QUESTÕES...</a:t>
            </a:r>
          </a:p>
          <a:p>
            <a:pPr indent="-342900" algn="just">
              <a:lnSpc>
                <a:spcPct val="90000"/>
              </a:lnSpc>
              <a:spcBef>
                <a:spcPct val="20000"/>
              </a:spcBef>
              <a:spcAft>
                <a:spcPts val="600"/>
              </a:spcAft>
              <a:buClr>
                <a:schemeClr val="tx1"/>
              </a:buClr>
              <a:buSzPct val="80000"/>
              <a:buAutoNum type="arabicParenR"/>
            </a:pPr>
            <a:r>
              <a:rPr lang="pt-BR" dirty="0">
                <a:solidFill>
                  <a:schemeClr val="bg1"/>
                </a:solidFill>
              </a:rPr>
              <a:t>O SERVIDOR BAEL, PESQUISADOR, NÃO REGISTRA SUA FREQUÊNCIA DIÁRIA NO TRABALHO COM BASE NO DECRETO N. 1590/95. A OUVIDORIA RECEBEU UMA DENÚNCIA DE QUE BAEL NÃO APARECE NO ORGÃO HÁ MAIS DE 2 ANOS, INCLUSIVE NÃO MORA NO BRASIL. COM BASE NA MANIFESTAÇÃO, A CORREGEDORIA SOLICITOU AO ORGÃO QUE ENCAMINHASSE A HOMOLOGAÇÃO DA FREQUÊNCIA DE BAEL NO PERÍODO DE DOIS ANOS ANTERIORES À DENÚNCIA, VERIFICANDO, POSTERIORMENTE, QUE O CHEFE DE BAEL HAVIA HOMOLOGADO TODO O PERÍODO. A QUEM CABERIA A RESPONSABILIDADE DE UMA POSSÍVEL PENALIZAÇÃO CASO OS FATOS DENUNCIADOS FOSSEM COMPROVADOS?</a:t>
            </a:r>
          </a:p>
          <a:p>
            <a:pPr indent="-342900" algn="just">
              <a:lnSpc>
                <a:spcPct val="90000"/>
              </a:lnSpc>
              <a:spcBef>
                <a:spcPct val="20000"/>
              </a:spcBef>
              <a:spcAft>
                <a:spcPts val="600"/>
              </a:spcAft>
              <a:buClr>
                <a:schemeClr val="tx1"/>
              </a:buClr>
              <a:buSzPct val="80000"/>
              <a:buAutoNum type="arabicParenR"/>
            </a:pPr>
            <a:endParaRPr lang="pt-BR" dirty="0">
              <a:solidFill>
                <a:schemeClr val="bg1"/>
              </a:solidFill>
            </a:endParaRPr>
          </a:p>
          <a:p>
            <a:pPr indent="-342900" algn="just">
              <a:lnSpc>
                <a:spcPct val="90000"/>
              </a:lnSpc>
              <a:spcBef>
                <a:spcPct val="20000"/>
              </a:spcBef>
              <a:spcAft>
                <a:spcPts val="600"/>
              </a:spcAft>
              <a:buClr>
                <a:schemeClr val="tx1"/>
              </a:buClr>
              <a:buSzPct val="80000"/>
              <a:buAutoNum type="arabicParenR"/>
            </a:pPr>
            <a:r>
              <a:rPr lang="pt-BR" dirty="0">
                <a:solidFill>
                  <a:schemeClr val="bg1"/>
                </a:solidFill>
              </a:rPr>
              <a:t>CORBIN, SERVIDOR NO CARGO DE ASSISTENTE EM C&amp;T HÁ 3 QANOS E MEIO, APRESENTA DIVERSOS PROBLEMAS DE RELACIONAMENTO INTERPESSOAL E PRODUTIVIDADE. ALÉM DISSO, SUA FREQUÊNCIA É IRREGULAR E CONSTANTEMENTE DEIXA DE ENTREGAR AS TAREFAS SOLICITADAS. EM REUNIÃO COM A ÁREA DE GESTÃO DE PESSOAS, O CHEFE DE CORBIN INFORMOU QUE ELE AGE DESTA FORMA DESDE QUE ASSUMIU O CARGO, SENDO ESSA SITUAÇAO DE CONHECIMENTO DE TODOS. QUAL A ORIENTAÇÃO QUE DEVE SER DADO PELA ÁREA DE PESSOAL? OCORREU MÁ GESTÃO DA CHEFIA DESTE SERVIDOR ENQUANTO SEU SUPERIOR HIERÁRQUICO?</a:t>
            </a:r>
          </a:p>
          <a:p>
            <a:pPr indent="-342900" algn="just">
              <a:lnSpc>
                <a:spcPct val="90000"/>
              </a:lnSpc>
              <a:spcBef>
                <a:spcPct val="20000"/>
              </a:spcBef>
              <a:spcAft>
                <a:spcPts val="600"/>
              </a:spcAft>
              <a:buClr>
                <a:schemeClr val="tx1"/>
              </a:buClr>
              <a:buSzPct val="80000"/>
              <a:buAutoNum type="arabicParenR"/>
            </a:pPr>
            <a:endParaRPr lang="pt-BR" dirty="0">
              <a:solidFill>
                <a:schemeClr val="bg1"/>
              </a:solidFill>
            </a:endParaRPr>
          </a:p>
          <a:p>
            <a:pPr indent="-342900" algn="just">
              <a:lnSpc>
                <a:spcPct val="90000"/>
              </a:lnSpc>
              <a:spcBef>
                <a:spcPct val="20000"/>
              </a:spcBef>
              <a:spcAft>
                <a:spcPts val="600"/>
              </a:spcAft>
              <a:buClr>
                <a:schemeClr val="tx1"/>
              </a:buClr>
              <a:buSzPct val="80000"/>
              <a:buAutoNum type="arabicParenR"/>
            </a:pPr>
            <a:r>
              <a:rPr lang="pt-BR" dirty="0">
                <a:solidFill>
                  <a:schemeClr val="bg1"/>
                </a:solidFill>
              </a:rPr>
              <a:t>ARETA, SERVIDORA DO ORGÃO HÁ 20 ANOS, QUERIDA POR TODOS, ENCONTRAVA-SE COM PROBLEMAS PESSOAIS E, UM DIA, TEVE UM DESENTENDIMENTO COM A COLEGA DE SALA, POR UM MOTIVO FÚTIL, CHEGANDO ATÉ MESMO A DESTRATÁ-LA. PASSADO ALGUNS DIAS, ARETA APRESENTOU PEDIDOS DE DESCULPAS À TODOS DO SETOR, COMPROMETENDO-SE A NÃO MAIS AGIR DAQUELA FORMA. CABERIA PENALIDADE À ARETA? TAL SITUAÇÃO PODERIA SE CARACTERIZAR ASSÉDIO MORAL?</a:t>
            </a:r>
          </a:p>
          <a:p>
            <a:pPr marL="342900" indent="-342900" algn="just">
              <a:buAutoNum type="arabicParenR"/>
            </a:pPr>
            <a:endParaRPr lang="pt-BR" b="1" dirty="0">
              <a:solidFill>
                <a:schemeClr val="bg1"/>
              </a:solidFill>
              <a:latin typeface="Calibri" panose="020F0502020204030204" pitchFamily="34" charset="0"/>
              <a:cs typeface="Calibri" panose="020F0502020204030204" pitchFamily="34" charset="0"/>
            </a:endParaRPr>
          </a:p>
          <a:p>
            <a:pPr marL="342900" indent="-342900" algn="just">
              <a:buAutoNum type="arabicParenR"/>
            </a:pPr>
            <a:endParaRPr lang="pt-BR" b="1" dirty="0">
              <a:solidFill>
                <a:schemeClr val="bg1"/>
              </a:solidFill>
              <a:latin typeface="Calibri" panose="020F0502020204030204" pitchFamily="34" charset="0"/>
              <a:cs typeface="Calibri" panose="020F0502020204030204" pitchFamily="34" charset="0"/>
            </a:endParaRPr>
          </a:p>
          <a:p>
            <a:pPr marL="342900" indent="-342900" algn="just">
              <a:buAutoNum type="arabicParenR"/>
            </a:pPr>
            <a:endParaRPr lang="pt-BR" b="1" i="0" dirty="0">
              <a:solidFill>
                <a:schemeClr val="bg1"/>
              </a:solidFill>
              <a:effectLst/>
              <a:latin typeface="Calibri" panose="020F0502020204030204" pitchFamily="34" charset="0"/>
              <a:cs typeface="Calibri" panose="020F0502020204030204" pitchFamily="34" charset="0"/>
            </a:endParaRPr>
          </a:p>
          <a:p>
            <a:pPr marL="342900" indent="-342900" algn="just">
              <a:buAutoNum type="arabicParenR"/>
            </a:pPr>
            <a:endParaRPr lang="pt-BR" b="0" i="0" dirty="0">
              <a:solidFill>
                <a:schemeClr val="bg1"/>
              </a:solidFill>
              <a:effectLst/>
              <a:latin typeface="Calibri" panose="020F0502020204030204" pitchFamily="34" charset="0"/>
              <a:cs typeface="Calibri" panose="020F0502020204030204" pitchFamily="34" charset="0"/>
            </a:endParaRPr>
          </a:p>
          <a:p>
            <a:endParaRPr lang="pt-BR" sz="3600" b="1" dirty="0">
              <a:solidFill>
                <a:schemeClr val="accent6">
                  <a:lumMod val="75000"/>
                </a:schemeClr>
              </a:solidFill>
            </a:endParaRPr>
          </a:p>
        </p:txBody>
      </p:sp>
    </p:spTree>
    <p:extLst>
      <p:ext uri="{BB962C8B-B14F-4D97-AF65-F5344CB8AC3E}">
        <p14:creationId xmlns:p14="http://schemas.microsoft.com/office/powerpoint/2010/main" val="11855029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F11666E1-E886-9707-F6DB-C13DE92EE41D}"/>
              </a:ext>
            </a:extLst>
          </p:cNvPr>
          <p:cNvSpPr txBox="1"/>
          <p:nvPr/>
        </p:nvSpPr>
        <p:spPr>
          <a:xfrm>
            <a:off x="156747" y="375999"/>
            <a:ext cx="6107836" cy="707886"/>
          </a:xfrm>
          <a:prstGeom prst="rect">
            <a:avLst/>
          </a:prstGeom>
          <a:noFill/>
        </p:spPr>
        <p:txBody>
          <a:bodyPr wrap="square">
            <a:spAutoFit/>
          </a:bodyPr>
          <a:lstStyle/>
          <a:p>
            <a:r>
              <a:rPr lang="pt-BR" sz="4000" b="1" cap="all" dirty="0">
                <a:ln w="3175" cmpd="sng">
                  <a:noFill/>
                </a:ln>
                <a:solidFill>
                  <a:schemeClr val="bg2">
                    <a:lumMod val="75000"/>
                  </a:schemeClr>
                </a:solidFill>
                <a:effectLst>
                  <a:outerShdw blurRad="50800" dist="38100" dir="2700000" algn="tl" rotWithShape="0">
                    <a:prstClr val="black">
                      <a:alpha val="40000"/>
                    </a:prstClr>
                  </a:outerShdw>
                </a:effectLst>
                <a:latin typeface="+mj-lt"/>
                <a:ea typeface="+mj-ea"/>
                <a:cs typeface="Times New Roman" panose="02020603050405020304" pitchFamily="18" charset="0"/>
              </a:rPr>
              <a:t>ASSÉDIO SEXUAL</a:t>
            </a:r>
          </a:p>
        </p:txBody>
      </p:sp>
      <p:sp>
        <p:nvSpPr>
          <p:cNvPr id="5" name="CaixaDeTexto 4">
            <a:extLst>
              <a:ext uri="{FF2B5EF4-FFF2-40B4-BE49-F238E27FC236}">
                <a16:creationId xmlns:a16="http://schemas.microsoft.com/office/drawing/2014/main" id="{CC90DC72-0A71-F28F-CDFE-77DA2A8475ED}"/>
              </a:ext>
            </a:extLst>
          </p:cNvPr>
          <p:cNvSpPr txBox="1"/>
          <p:nvPr/>
        </p:nvSpPr>
        <p:spPr>
          <a:xfrm>
            <a:off x="584816" y="1392162"/>
            <a:ext cx="11359534" cy="5078313"/>
          </a:xfrm>
          <a:prstGeom prst="rect">
            <a:avLst/>
          </a:prstGeom>
          <a:noFill/>
        </p:spPr>
        <p:txBody>
          <a:bodyPr wrap="square">
            <a:spAutoFit/>
          </a:bodyPr>
          <a:lstStyle/>
          <a:p>
            <a:r>
              <a:rPr lang="pt-BR" dirty="0"/>
              <a:t>O assédio sexual é um CONDUTA de teor íntimo e sexual, considerado desagradável, ofensivo e impertinente pela vítima. O assédio sexual se caracteriza pelo não consentimento da pessoa assediada. [GUIA LILÁS – CGU]</a:t>
            </a:r>
          </a:p>
          <a:p>
            <a:endParaRPr lang="pt-BR" dirty="0"/>
          </a:p>
          <a:p>
            <a:r>
              <a:rPr lang="pt-BR" b="0" i="0" dirty="0">
                <a:solidFill>
                  <a:srgbClr val="040C28"/>
                </a:solidFill>
                <a:effectLst/>
                <a:latin typeface="Google Sans"/>
              </a:rPr>
              <a:t>CÓDIGO PENAL</a:t>
            </a:r>
          </a:p>
          <a:p>
            <a:r>
              <a:rPr lang="pt-BR" b="0" i="0" dirty="0">
                <a:solidFill>
                  <a:srgbClr val="040C28"/>
                </a:solidFill>
                <a:effectLst/>
                <a:latin typeface="Google Sans"/>
              </a:rPr>
              <a:t>Art</a:t>
            </a:r>
            <a:r>
              <a:rPr lang="pt-BR" b="0" i="0" dirty="0">
                <a:solidFill>
                  <a:srgbClr val="1F1F1F"/>
                </a:solidFill>
                <a:effectLst/>
                <a:latin typeface="Google Sans"/>
              </a:rPr>
              <a:t>. </a:t>
            </a:r>
            <a:r>
              <a:rPr lang="pt-BR" b="0" i="0" dirty="0">
                <a:solidFill>
                  <a:srgbClr val="040C28"/>
                </a:solidFill>
                <a:effectLst/>
                <a:latin typeface="Google Sans"/>
              </a:rPr>
              <a:t>216</a:t>
            </a:r>
            <a:r>
              <a:rPr lang="pt-BR" b="0" i="0" dirty="0">
                <a:solidFill>
                  <a:srgbClr val="1F1F1F"/>
                </a:solidFill>
                <a:effectLst/>
                <a:latin typeface="Google Sans"/>
              </a:rPr>
              <a:t>-A. Constranger alguém com o intuito de obter vantagem ou favorecimento sexual, prevalecendo-se o agente da sua condição de </a:t>
            </a:r>
            <a:r>
              <a:rPr lang="pt-BR" b="1" i="0" u="sng" dirty="0">
                <a:solidFill>
                  <a:srgbClr val="1F1F1F"/>
                </a:solidFill>
                <a:effectLst/>
                <a:highlight>
                  <a:srgbClr val="FFFF00"/>
                </a:highlight>
                <a:latin typeface="Google Sans"/>
              </a:rPr>
              <a:t>superior hierárquico </a:t>
            </a:r>
            <a:r>
              <a:rPr lang="pt-BR" b="1" i="0" u="sng" dirty="0">
                <a:solidFill>
                  <a:srgbClr val="1F1F1F"/>
                </a:solidFill>
                <a:effectLst/>
                <a:latin typeface="Google Sans"/>
              </a:rPr>
              <a:t>ou </a:t>
            </a:r>
            <a:r>
              <a:rPr lang="pt-BR" b="1" i="0" u="sng" dirty="0">
                <a:solidFill>
                  <a:srgbClr val="1F1F1F"/>
                </a:solidFill>
                <a:effectLst/>
                <a:highlight>
                  <a:srgbClr val="FFFF00"/>
                </a:highlight>
                <a:latin typeface="Google Sans"/>
              </a:rPr>
              <a:t>ascendência</a:t>
            </a:r>
            <a:r>
              <a:rPr lang="pt-BR" b="1" i="0" u="sng" dirty="0">
                <a:solidFill>
                  <a:srgbClr val="1F1F1F"/>
                </a:solidFill>
                <a:effectLst/>
                <a:latin typeface="Google Sans"/>
              </a:rPr>
              <a:t> </a:t>
            </a:r>
            <a:r>
              <a:rPr lang="pt-BR" b="0" i="0" dirty="0">
                <a:solidFill>
                  <a:srgbClr val="1F1F1F"/>
                </a:solidFill>
                <a:effectLst/>
                <a:latin typeface="Google Sans"/>
              </a:rPr>
              <a:t>inerentes ao exercício de emprego, cargo ou função. Pena - detenção, de 1 (um) a 2 (dois) anos.</a:t>
            </a:r>
          </a:p>
          <a:p>
            <a:endParaRPr lang="pt-BR" dirty="0">
              <a:solidFill>
                <a:srgbClr val="1F1F1F"/>
              </a:solidFill>
              <a:latin typeface="Google Sans"/>
            </a:endParaRPr>
          </a:p>
          <a:p>
            <a:endParaRPr lang="pt-BR" dirty="0"/>
          </a:p>
          <a:p>
            <a:r>
              <a:rPr lang="pt-BR" dirty="0"/>
              <a:t>O ASSÉDIO SEXUAL É MAIOR QUE A NOÇÃO CRIMINAL DE ASSÉDIO, NÃO SE LIMITANDO À TIPIFICAÇÃO DA ESFERA PENAL, ATÉ PQ NO CÓDIGO PENAL HÁ A PREVISÃO DE DIVERSOS OUTROS TIPOS DE CRIME COM CONOTAÇÃO SEXUAL (ESTRUPO, IMPORTUNAÇÃO SEXUAL, VIOLÊNCIA SEXUAL MEDIANTE FRAUDE, ESTRUPO DE VULNERÁVEL, ETC).</a:t>
            </a:r>
          </a:p>
          <a:p>
            <a:endParaRPr lang="pt-BR" dirty="0"/>
          </a:p>
          <a:p>
            <a:r>
              <a:rPr lang="pt-BR" dirty="0"/>
              <a:t>ESSA DEFINIÇÃO PENAL NÃO VALE PARA O MUNDO ADMINISTRATIVO, PORQUE NA ESFERA DISCIPLINAR, O ASSÉDIO SEXUAL INDEPENDE DE HIERARQUIA OU ASCENDÊNCIA.</a:t>
            </a:r>
          </a:p>
          <a:p>
            <a:endParaRPr lang="pt-BR" dirty="0"/>
          </a:p>
        </p:txBody>
      </p:sp>
      <p:sp>
        <p:nvSpPr>
          <p:cNvPr id="6" name="CaixaDeTexto 5">
            <a:extLst>
              <a:ext uri="{FF2B5EF4-FFF2-40B4-BE49-F238E27FC236}">
                <a16:creationId xmlns:a16="http://schemas.microsoft.com/office/drawing/2014/main" id="{976891CA-70D0-DD98-ECC8-6DDE40C75C28}"/>
              </a:ext>
            </a:extLst>
          </p:cNvPr>
          <p:cNvSpPr txBox="1"/>
          <p:nvPr/>
        </p:nvSpPr>
        <p:spPr>
          <a:xfrm>
            <a:off x="5748338" y="3616993"/>
            <a:ext cx="3112548" cy="369332"/>
          </a:xfrm>
          <a:prstGeom prst="rect">
            <a:avLst/>
          </a:prstGeom>
          <a:solidFill>
            <a:srgbClr val="FDE7CA"/>
          </a:solidFill>
        </p:spPr>
        <p:style>
          <a:lnRef idx="2">
            <a:schemeClr val="accent3">
              <a:shade val="15000"/>
            </a:schemeClr>
          </a:lnRef>
          <a:fillRef idx="1">
            <a:schemeClr val="accent3"/>
          </a:fillRef>
          <a:effectRef idx="0">
            <a:schemeClr val="accent3"/>
          </a:effectRef>
          <a:fontRef idx="minor">
            <a:schemeClr val="lt1"/>
          </a:fontRef>
        </p:style>
        <p:txBody>
          <a:bodyPr wrap="square" rtlCol="0">
            <a:spAutoFit/>
          </a:bodyPr>
          <a:lstStyle/>
          <a:p>
            <a:r>
              <a:rPr lang="pt-BR" dirty="0">
                <a:solidFill>
                  <a:schemeClr val="accent6">
                    <a:lumMod val="75000"/>
                  </a:schemeClr>
                </a:solidFill>
              </a:rPr>
              <a:t>Relação professor </a:t>
            </a:r>
            <a:r>
              <a:rPr lang="pt-BR" dirty="0" err="1">
                <a:solidFill>
                  <a:schemeClr val="accent6">
                    <a:lumMod val="75000"/>
                  </a:schemeClr>
                </a:solidFill>
              </a:rPr>
              <a:t>x</a:t>
            </a:r>
            <a:r>
              <a:rPr lang="pt-BR" dirty="0">
                <a:solidFill>
                  <a:schemeClr val="accent6">
                    <a:lumMod val="75000"/>
                  </a:schemeClr>
                </a:solidFill>
              </a:rPr>
              <a:t> aluno</a:t>
            </a:r>
          </a:p>
        </p:txBody>
      </p:sp>
      <p:cxnSp>
        <p:nvCxnSpPr>
          <p:cNvPr id="8" name="Conector de Seta Reta 7">
            <a:extLst>
              <a:ext uri="{FF2B5EF4-FFF2-40B4-BE49-F238E27FC236}">
                <a16:creationId xmlns:a16="http://schemas.microsoft.com/office/drawing/2014/main" id="{9611661F-0C22-8648-CAF9-23D1A71CA8C4}"/>
              </a:ext>
            </a:extLst>
          </p:cNvPr>
          <p:cNvCxnSpPr/>
          <p:nvPr/>
        </p:nvCxnSpPr>
        <p:spPr>
          <a:xfrm>
            <a:off x="5443538" y="3490912"/>
            <a:ext cx="304800" cy="18097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0765136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a:extLst>
              <a:ext uri="{FF2B5EF4-FFF2-40B4-BE49-F238E27FC236}">
                <a16:creationId xmlns:a16="http://schemas.microsoft.com/office/drawing/2014/main" id="{2A67F54F-24D3-B170-3F27-3BCBC1F40516}"/>
              </a:ext>
            </a:extLst>
          </p:cNvPr>
          <p:cNvGraphicFramePr/>
          <p:nvPr>
            <p:extLst>
              <p:ext uri="{D42A27DB-BD31-4B8C-83A1-F6EECF244321}">
                <p14:modId xmlns:p14="http://schemas.microsoft.com/office/powerpoint/2010/main" val="569453213"/>
              </p:ext>
            </p:extLst>
          </p:nvPr>
        </p:nvGraphicFramePr>
        <p:xfrm>
          <a:off x="4740859" y="1552483"/>
          <a:ext cx="7905704" cy="45625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aixaDeTexto 4">
            <a:extLst>
              <a:ext uri="{FF2B5EF4-FFF2-40B4-BE49-F238E27FC236}">
                <a16:creationId xmlns:a16="http://schemas.microsoft.com/office/drawing/2014/main" id="{49B81284-7B28-4029-D236-6B3E313EB8EC}"/>
              </a:ext>
            </a:extLst>
          </p:cNvPr>
          <p:cNvSpPr txBox="1"/>
          <p:nvPr/>
        </p:nvSpPr>
        <p:spPr>
          <a:xfrm>
            <a:off x="138113" y="421698"/>
            <a:ext cx="9921306" cy="707886"/>
          </a:xfrm>
          <a:prstGeom prst="rect">
            <a:avLst/>
          </a:prstGeom>
          <a:noFill/>
        </p:spPr>
        <p:txBody>
          <a:bodyPr wrap="none" rtlCol="0">
            <a:spAutoFit/>
          </a:bodyPr>
          <a:lstStyle/>
          <a:p>
            <a:r>
              <a:rPr lang="pt-BR" sz="4000" b="1" cap="all" dirty="0">
                <a:ln w="3175" cmpd="sng">
                  <a:noFill/>
                </a:ln>
                <a:solidFill>
                  <a:schemeClr val="bg2">
                    <a:lumMod val="75000"/>
                  </a:schemeClr>
                </a:solidFill>
                <a:effectLst>
                  <a:outerShdw blurRad="50800" dist="38100" dir="2700000" algn="tl" rotWithShape="0">
                    <a:prstClr val="black">
                      <a:alpha val="40000"/>
                    </a:prstClr>
                  </a:outerShdw>
                </a:effectLst>
                <a:latin typeface="+mj-lt"/>
                <a:ea typeface="+mj-ea"/>
                <a:cs typeface="Times New Roman" panose="02020603050405020304" pitchFamily="18" charset="0"/>
              </a:rPr>
              <a:t>Perspectivas a serem consideradas</a:t>
            </a:r>
          </a:p>
        </p:txBody>
      </p:sp>
      <p:sp>
        <p:nvSpPr>
          <p:cNvPr id="3" name="TextBox 2">
            <a:extLst>
              <a:ext uri="{FF2B5EF4-FFF2-40B4-BE49-F238E27FC236}">
                <a16:creationId xmlns:a16="http://schemas.microsoft.com/office/drawing/2014/main" id="{70930B81-EE39-21B9-7123-9699216430B0}"/>
              </a:ext>
            </a:extLst>
          </p:cNvPr>
          <p:cNvSpPr txBox="1"/>
          <p:nvPr/>
        </p:nvSpPr>
        <p:spPr>
          <a:xfrm>
            <a:off x="128570" y="1129584"/>
            <a:ext cx="6837838" cy="1692771"/>
          </a:xfrm>
          <a:prstGeom prst="rect">
            <a:avLst/>
          </a:prstGeom>
          <a:noFill/>
        </p:spPr>
        <p:txBody>
          <a:bodyPr wrap="square" rtlCol="0">
            <a:spAutoFit/>
          </a:bodyPr>
          <a:lstStyle/>
          <a:p>
            <a:pPr algn="just">
              <a:lnSpc>
                <a:spcPct val="90000"/>
              </a:lnSpc>
              <a:spcBef>
                <a:spcPct val="20000"/>
              </a:spcBef>
              <a:spcAft>
                <a:spcPts val="600"/>
              </a:spcAft>
              <a:buClr>
                <a:schemeClr val="tx1"/>
              </a:buClr>
              <a:buSzPct val="80000"/>
            </a:pPr>
            <a:r>
              <a:rPr lang="pt-BR" dirty="0">
                <a:solidFill>
                  <a:schemeClr val="bg1"/>
                </a:solidFill>
              </a:rPr>
              <a:t>PERSPECTIVA SOCIOLÓGICA: Conduta de conotação sexual praticada contra a vontade de alguém, sob forma verbal, não verbal ou física, com o efeito de perturbar ou constranger, afetar a dignidade ou de criar ambiente intimidativo, hostil, degradante ou humilhante.</a:t>
            </a:r>
          </a:p>
          <a:p>
            <a:endParaRPr lang="pt-BR" dirty="0"/>
          </a:p>
        </p:txBody>
      </p:sp>
      <p:sp>
        <p:nvSpPr>
          <p:cNvPr id="6" name="TextBox 5">
            <a:extLst>
              <a:ext uri="{FF2B5EF4-FFF2-40B4-BE49-F238E27FC236}">
                <a16:creationId xmlns:a16="http://schemas.microsoft.com/office/drawing/2014/main" id="{7BAB3EC0-3B12-1C6F-061C-C0D716AA8EED}"/>
              </a:ext>
            </a:extLst>
          </p:cNvPr>
          <p:cNvSpPr txBox="1"/>
          <p:nvPr/>
        </p:nvSpPr>
        <p:spPr>
          <a:xfrm>
            <a:off x="2854339" y="2764249"/>
            <a:ext cx="3054041" cy="646331"/>
          </a:xfrm>
          <a:prstGeom prst="rect">
            <a:avLst/>
          </a:prstGeom>
          <a:noFill/>
        </p:spPr>
        <p:txBody>
          <a:bodyPr wrap="none" rtlCol="0">
            <a:spAutoFit/>
          </a:bodyPr>
          <a:lstStyle/>
          <a:p>
            <a:r>
              <a:rPr lang="pt-BR" dirty="0">
                <a:solidFill>
                  <a:schemeClr val="bg1"/>
                </a:solidFill>
              </a:rPr>
              <a:t>PERSPECTIVA</a:t>
            </a:r>
            <a:r>
              <a:rPr lang="pt-BR" dirty="0"/>
              <a:t> </a:t>
            </a:r>
            <a:r>
              <a:rPr lang="pt-BR" dirty="0">
                <a:solidFill>
                  <a:schemeClr val="bg1"/>
                </a:solidFill>
              </a:rPr>
              <a:t>DISCIPLINAR</a:t>
            </a:r>
          </a:p>
          <a:p>
            <a:endParaRPr lang="pt-BR" dirty="0"/>
          </a:p>
        </p:txBody>
      </p:sp>
      <p:sp>
        <p:nvSpPr>
          <p:cNvPr id="7" name="TextBox 6">
            <a:extLst>
              <a:ext uri="{FF2B5EF4-FFF2-40B4-BE49-F238E27FC236}">
                <a16:creationId xmlns:a16="http://schemas.microsoft.com/office/drawing/2014/main" id="{E63C7BF3-B292-FA55-93F4-4B88E9ADB8F0}"/>
              </a:ext>
            </a:extLst>
          </p:cNvPr>
          <p:cNvSpPr txBox="1"/>
          <p:nvPr/>
        </p:nvSpPr>
        <p:spPr>
          <a:xfrm>
            <a:off x="3601823" y="4731594"/>
            <a:ext cx="2404826" cy="646331"/>
          </a:xfrm>
          <a:prstGeom prst="rect">
            <a:avLst/>
          </a:prstGeom>
          <a:noFill/>
        </p:spPr>
        <p:txBody>
          <a:bodyPr wrap="none" rtlCol="0">
            <a:spAutoFit/>
          </a:bodyPr>
          <a:lstStyle/>
          <a:p>
            <a:r>
              <a:rPr lang="pt-BR" dirty="0">
                <a:solidFill>
                  <a:schemeClr val="bg1"/>
                </a:solidFill>
              </a:rPr>
              <a:t>PERSPECTIVA PENAL</a:t>
            </a:r>
          </a:p>
          <a:p>
            <a:endParaRPr lang="pt-BR" dirty="0"/>
          </a:p>
        </p:txBody>
      </p:sp>
      <p:cxnSp>
        <p:nvCxnSpPr>
          <p:cNvPr id="9" name="Elbow Connector 8">
            <a:extLst>
              <a:ext uri="{FF2B5EF4-FFF2-40B4-BE49-F238E27FC236}">
                <a16:creationId xmlns:a16="http://schemas.microsoft.com/office/drawing/2014/main" id="{9F148B23-9630-88F4-969C-0611097A563F}"/>
              </a:ext>
            </a:extLst>
          </p:cNvPr>
          <p:cNvCxnSpPr/>
          <p:nvPr/>
        </p:nvCxnSpPr>
        <p:spPr>
          <a:xfrm>
            <a:off x="7043738" y="1571902"/>
            <a:ext cx="914400" cy="914400"/>
          </a:xfrm>
          <a:prstGeom prst="bentConnector3">
            <a:avLst/>
          </a:prstGeom>
          <a:ln w="28575">
            <a:solidFill>
              <a:schemeClr val="accent1">
                <a:tint val="76000"/>
                <a:hueMod val="94000"/>
              </a:schemeClr>
            </a:solidFill>
          </a:ln>
        </p:spPr>
        <p:style>
          <a:lnRef idx="1">
            <a:schemeClr val="accent1"/>
          </a:lnRef>
          <a:fillRef idx="0">
            <a:schemeClr val="accent1"/>
          </a:fillRef>
          <a:effectRef idx="0">
            <a:schemeClr val="accent1"/>
          </a:effectRef>
          <a:fontRef idx="minor">
            <a:schemeClr val="tx1"/>
          </a:fontRef>
        </p:style>
      </p:cxnSp>
      <p:cxnSp>
        <p:nvCxnSpPr>
          <p:cNvPr id="11" name="Elbow Connector 10">
            <a:extLst>
              <a:ext uri="{FF2B5EF4-FFF2-40B4-BE49-F238E27FC236}">
                <a16:creationId xmlns:a16="http://schemas.microsoft.com/office/drawing/2014/main" id="{E4B508A4-F18D-DBB6-82BF-7CF149A7E3BA}"/>
              </a:ext>
            </a:extLst>
          </p:cNvPr>
          <p:cNvCxnSpPr>
            <a:cxnSpLocks/>
          </p:cNvCxnSpPr>
          <p:nvPr/>
        </p:nvCxnSpPr>
        <p:spPr>
          <a:xfrm>
            <a:off x="5836562" y="2971800"/>
            <a:ext cx="2493051" cy="551920"/>
          </a:xfrm>
          <a:prstGeom prst="bentConnector3">
            <a:avLst>
              <a:gd name="adj1" fmla="val 72924"/>
            </a:avLst>
          </a:prstGeom>
          <a:ln w="38100"/>
        </p:spPr>
        <p:style>
          <a:lnRef idx="1">
            <a:schemeClr val="accent1"/>
          </a:lnRef>
          <a:fillRef idx="0">
            <a:schemeClr val="accent1"/>
          </a:fillRef>
          <a:effectRef idx="0">
            <a:schemeClr val="accent1"/>
          </a:effectRef>
          <a:fontRef idx="minor">
            <a:schemeClr val="tx1"/>
          </a:fontRef>
        </p:style>
      </p:cxnSp>
      <p:cxnSp>
        <p:nvCxnSpPr>
          <p:cNvPr id="14" name="Elbow Connector 13">
            <a:extLst>
              <a:ext uri="{FF2B5EF4-FFF2-40B4-BE49-F238E27FC236}">
                <a16:creationId xmlns:a16="http://schemas.microsoft.com/office/drawing/2014/main" id="{CCD61A52-6E0F-448A-8178-0758C3DA27D4}"/>
              </a:ext>
            </a:extLst>
          </p:cNvPr>
          <p:cNvCxnSpPr>
            <a:cxnSpLocks/>
          </p:cNvCxnSpPr>
          <p:nvPr/>
        </p:nvCxnSpPr>
        <p:spPr>
          <a:xfrm>
            <a:off x="6096000" y="4943037"/>
            <a:ext cx="2362200" cy="111723"/>
          </a:xfrm>
          <a:prstGeom prst="bentConnector3">
            <a:avLst>
              <a:gd name="adj1" fmla="val 100807"/>
            </a:avLst>
          </a:prstGeom>
          <a:ln w="3492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963735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87AD47C-AC7E-5F71-7827-1CAAD3DEA7A1}"/>
              </a:ext>
            </a:extLst>
          </p:cNvPr>
          <p:cNvSpPr txBox="1"/>
          <p:nvPr/>
        </p:nvSpPr>
        <p:spPr>
          <a:xfrm>
            <a:off x="0" y="347717"/>
            <a:ext cx="11972925" cy="5906232"/>
          </a:xfrm>
          <a:prstGeom prst="rect">
            <a:avLst/>
          </a:prstGeom>
          <a:noFill/>
        </p:spPr>
        <p:txBody>
          <a:bodyPr wrap="square">
            <a:spAutoFit/>
          </a:bodyPr>
          <a:lstStyle/>
          <a:p>
            <a:r>
              <a:rPr lang="pt-BR" sz="4000" b="1" cap="all" dirty="0">
                <a:ln w="3175" cmpd="sng">
                  <a:noFill/>
                </a:ln>
                <a:solidFill>
                  <a:schemeClr val="bg2">
                    <a:lumMod val="75000"/>
                  </a:schemeClr>
                </a:solidFill>
                <a:effectLst>
                  <a:outerShdw blurRad="50800" dist="38100" dir="2700000" algn="tl" rotWithShape="0">
                    <a:prstClr val="black">
                      <a:alpha val="40000"/>
                    </a:prstClr>
                  </a:outerShdw>
                </a:effectLst>
                <a:latin typeface="+mj-lt"/>
                <a:ea typeface="+mj-ea"/>
                <a:cs typeface="Times New Roman" panose="02020603050405020304" pitchFamily="18" charset="0"/>
              </a:rPr>
              <a:t>O ASSÉDIO SEXUAL PODE OCORRER:</a:t>
            </a:r>
          </a:p>
          <a:p>
            <a:endParaRPr lang="pt-BR" sz="3600" b="1" dirty="0">
              <a:solidFill>
                <a:schemeClr val="accent6">
                  <a:lumMod val="75000"/>
                </a:schemeClr>
              </a:solidFill>
            </a:endParaRPr>
          </a:p>
          <a:p>
            <a:endParaRPr lang="pt-BR" sz="3600" b="1" dirty="0">
              <a:solidFill>
                <a:schemeClr val="accent6">
                  <a:lumMod val="75000"/>
                </a:schemeClr>
              </a:solidFill>
            </a:endParaRPr>
          </a:p>
          <a:p>
            <a:pPr marL="342900" indent="-342900">
              <a:lnSpc>
                <a:spcPct val="90000"/>
              </a:lnSpc>
              <a:spcBef>
                <a:spcPct val="20000"/>
              </a:spcBef>
              <a:spcAft>
                <a:spcPts val="600"/>
              </a:spcAft>
              <a:buClr>
                <a:schemeClr val="tx1"/>
              </a:buClr>
              <a:buSzPct val="80000"/>
              <a:buFont typeface="Wingdings 3" panose="05040102010807070707" pitchFamily="18" charset="2"/>
              <a:buChar char=""/>
            </a:pPr>
            <a:r>
              <a:rPr lang="pt-BR" dirty="0">
                <a:solidFill>
                  <a:schemeClr val="bg1"/>
                </a:solidFill>
              </a:rPr>
              <a:t>NO MEIO VIRTUAL – TELETRABALHO</a:t>
            </a:r>
          </a:p>
          <a:p>
            <a:pPr marL="342900" indent="-342900">
              <a:lnSpc>
                <a:spcPct val="90000"/>
              </a:lnSpc>
              <a:spcBef>
                <a:spcPct val="20000"/>
              </a:spcBef>
              <a:spcAft>
                <a:spcPts val="600"/>
              </a:spcAft>
              <a:buClr>
                <a:schemeClr val="tx1"/>
              </a:buClr>
              <a:buSzPct val="80000"/>
              <a:buFont typeface="Wingdings 3" panose="05040102010807070707" pitchFamily="18" charset="2"/>
              <a:buChar char=""/>
            </a:pPr>
            <a:endParaRPr lang="pt-BR" dirty="0">
              <a:solidFill>
                <a:schemeClr val="bg1"/>
              </a:solidFill>
            </a:endParaRPr>
          </a:p>
          <a:p>
            <a:pPr marL="342900" indent="-342900">
              <a:lnSpc>
                <a:spcPct val="90000"/>
              </a:lnSpc>
              <a:spcBef>
                <a:spcPct val="20000"/>
              </a:spcBef>
              <a:spcAft>
                <a:spcPts val="600"/>
              </a:spcAft>
              <a:buClr>
                <a:schemeClr val="tx1"/>
              </a:buClr>
              <a:buSzPct val="80000"/>
              <a:buFont typeface="Wingdings 3" panose="05040102010807070707" pitchFamily="18" charset="2"/>
              <a:buChar char=""/>
            </a:pPr>
            <a:r>
              <a:rPr lang="pt-BR" dirty="0">
                <a:solidFill>
                  <a:schemeClr val="bg1"/>
                </a:solidFill>
              </a:rPr>
              <a:t>SEM A NECESSIDADE DE CONTATO FÍSICO</a:t>
            </a:r>
          </a:p>
          <a:p>
            <a:pPr marL="342900" indent="-342900">
              <a:lnSpc>
                <a:spcPct val="90000"/>
              </a:lnSpc>
              <a:spcBef>
                <a:spcPct val="20000"/>
              </a:spcBef>
              <a:spcAft>
                <a:spcPts val="600"/>
              </a:spcAft>
              <a:buClr>
                <a:schemeClr val="tx1"/>
              </a:buClr>
              <a:buSzPct val="80000"/>
              <a:buFont typeface="Wingdings 3" panose="05040102010807070707" pitchFamily="18" charset="2"/>
              <a:buChar char=""/>
            </a:pPr>
            <a:endParaRPr lang="pt-BR" dirty="0">
              <a:solidFill>
                <a:schemeClr val="bg1"/>
              </a:solidFill>
            </a:endParaRPr>
          </a:p>
          <a:p>
            <a:pPr marL="342900" indent="-342900">
              <a:lnSpc>
                <a:spcPct val="90000"/>
              </a:lnSpc>
              <a:spcBef>
                <a:spcPct val="20000"/>
              </a:spcBef>
              <a:spcAft>
                <a:spcPts val="600"/>
              </a:spcAft>
              <a:buClr>
                <a:schemeClr val="tx1"/>
              </a:buClr>
              <a:buSzPct val="80000"/>
              <a:buFont typeface="Wingdings 3" panose="05040102010807070707" pitchFamily="18" charset="2"/>
              <a:buChar char=""/>
            </a:pPr>
            <a:r>
              <a:rPr lang="pt-BR" dirty="0">
                <a:solidFill>
                  <a:schemeClr val="bg1"/>
                </a:solidFill>
              </a:rPr>
              <a:t>SEM VIOLÊNCIA FÍSICA</a:t>
            </a:r>
          </a:p>
          <a:p>
            <a:pPr marL="342900" indent="-342900">
              <a:lnSpc>
                <a:spcPct val="90000"/>
              </a:lnSpc>
              <a:spcBef>
                <a:spcPct val="20000"/>
              </a:spcBef>
              <a:spcAft>
                <a:spcPts val="600"/>
              </a:spcAft>
              <a:buClr>
                <a:schemeClr val="tx1"/>
              </a:buClr>
              <a:buSzPct val="80000"/>
              <a:buFont typeface="Wingdings 3" panose="05040102010807070707" pitchFamily="18" charset="2"/>
              <a:buChar char=""/>
            </a:pPr>
            <a:endParaRPr lang="pt-BR" dirty="0">
              <a:solidFill>
                <a:schemeClr val="bg1"/>
              </a:solidFill>
            </a:endParaRPr>
          </a:p>
          <a:p>
            <a:pPr algn="ctr">
              <a:lnSpc>
                <a:spcPct val="90000"/>
              </a:lnSpc>
              <a:spcBef>
                <a:spcPct val="20000"/>
              </a:spcBef>
              <a:spcAft>
                <a:spcPts val="600"/>
              </a:spcAft>
              <a:buClr>
                <a:schemeClr val="tx1"/>
              </a:buClr>
              <a:buSzPct val="80000"/>
            </a:pPr>
            <a:r>
              <a:rPr lang="pt-BR" sz="2000" dirty="0">
                <a:solidFill>
                  <a:schemeClr val="bg1"/>
                </a:solidFill>
              </a:rPr>
              <a:t>AO CONTRÁRIO DO ASSÉDIO MORAL, O ASSÉDIO SEXUAL NÃO EXIGE REPETIÇÃO, REITERAÇÃO PARA SUA CONFIGURAÇÃO (REVITIMIZAÇÃO). BASTA UM ÚNICO ATO.</a:t>
            </a:r>
          </a:p>
          <a:p>
            <a:pPr algn="just"/>
            <a:endParaRPr lang="pt-BR" sz="3600" b="1" dirty="0">
              <a:solidFill>
                <a:schemeClr val="bg1"/>
              </a:solidFill>
            </a:endParaRPr>
          </a:p>
          <a:p>
            <a:endParaRPr lang="pt-BR" sz="3600" b="1" dirty="0">
              <a:solidFill>
                <a:schemeClr val="accent6">
                  <a:lumMod val="75000"/>
                </a:schemeClr>
              </a:solidFill>
            </a:endParaRPr>
          </a:p>
        </p:txBody>
      </p:sp>
    </p:spTree>
    <p:extLst>
      <p:ext uri="{BB962C8B-B14F-4D97-AF65-F5344CB8AC3E}">
        <p14:creationId xmlns:p14="http://schemas.microsoft.com/office/powerpoint/2010/main" val="10688062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EAD6B580-5420-E5F6-F109-DD587430FD56}"/>
              </a:ext>
            </a:extLst>
          </p:cNvPr>
          <p:cNvSpPr txBox="1"/>
          <p:nvPr/>
        </p:nvSpPr>
        <p:spPr>
          <a:xfrm>
            <a:off x="218890" y="305068"/>
            <a:ext cx="10502283" cy="5847755"/>
          </a:xfrm>
          <a:prstGeom prst="rect">
            <a:avLst/>
          </a:prstGeom>
          <a:noFill/>
        </p:spPr>
        <p:txBody>
          <a:bodyPr wrap="square">
            <a:spAutoFit/>
          </a:bodyPr>
          <a:lstStyle/>
          <a:p>
            <a:r>
              <a:rPr lang="pt-BR" sz="4000" b="1" cap="all" dirty="0">
                <a:ln w="3175" cmpd="sng">
                  <a:noFill/>
                </a:ln>
                <a:solidFill>
                  <a:schemeClr val="bg2">
                    <a:lumMod val="75000"/>
                  </a:schemeClr>
                </a:solidFill>
                <a:effectLst>
                  <a:outerShdw blurRad="50800" dist="38100" dir="2700000" algn="tl" rotWithShape="0">
                    <a:prstClr val="black">
                      <a:alpha val="40000"/>
                    </a:prstClr>
                  </a:outerShdw>
                </a:effectLst>
                <a:latin typeface="+mj-lt"/>
                <a:ea typeface="+mj-ea"/>
                <a:cs typeface="Times New Roman" panose="02020603050405020304" pitchFamily="18" charset="0"/>
              </a:rPr>
              <a:t>ENQUADRAMENTOS</a:t>
            </a:r>
          </a:p>
          <a:p>
            <a:endParaRPr lang="pt-BR" sz="4000" b="1" cap="all" dirty="0">
              <a:ln w="3175" cmpd="sng">
                <a:noFill/>
              </a:ln>
              <a:solidFill>
                <a:schemeClr val="bg2">
                  <a:lumMod val="75000"/>
                </a:schemeClr>
              </a:solidFill>
              <a:effectLst>
                <a:outerShdw blurRad="50800" dist="38100" dir="2700000" algn="tl" rotWithShape="0">
                  <a:prstClr val="black">
                    <a:alpha val="40000"/>
                  </a:prstClr>
                </a:outerShdw>
              </a:effectLst>
              <a:latin typeface="+mj-lt"/>
              <a:ea typeface="+mj-ea"/>
              <a:cs typeface="Times New Roman" panose="02020603050405020304" pitchFamily="18" charset="0"/>
            </a:endParaRPr>
          </a:p>
          <a:p>
            <a:r>
              <a:rPr lang="pt-BR" b="1" dirty="0">
                <a:solidFill>
                  <a:schemeClr val="bg1"/>
                </a:solidFill>
              </a:rPr>
              <a:t>Art. 116.  </a:t>
            </a:r>
            <a:r>
              <a:rPr lang="pt-BR" dirty="0">
                <a:solidFill>
                  <a:schemeClr val="bg1"/>
                </a:solidFill>
              </a:rPr>
              <a:t>São deveres do servidor (ADVERTÊNCIA / SUSPENSÃO)</a:t>
            </a:r>
          </a:p>
          <a:p>
            <a:r>
              <a:rPr lang="pt-BR" dirty="0">
                <a:solidFill>
                  <a:schemeClr val="bg1"/>
                </a:solidFill>
              </a:rPr>
              <a:t>IX - manter conduta compatível com a moralidade administrativa;</a:t>
            </a:r>
          </a:p>
          <a:p>
            <a:r>
              <a:rPr lang="pt-BR" dirty="0">
                <a:solidFill>
                  <a:schemeClr val="bg1"/>
                </a:solidFill>
              </a:rPr>
              <a:t>XI - tratar com urbanidade as pessoas; </a:t>
            </a:r>
          </a:p>
          <a:p>
            <a:pPr>
              <a:lnSpc>
                <a:spcPct val="150000"/>
              </a:lnSpc>
            </a:pPr>
            <a:endParaRPr lang="pt-BR" b="1" dirty="0">
              <a:solidFill>
                <a:schemeClr val="bg1"/>
              </a:solidFill>
            </a:endParaRPr>
          </a:p>
          <a:p>
            <a:r>
              <a:rPr lang="pt-BR" b="1" dirty="0">
                <a:solidFill>
                  <a:schemeClr val="bg1"/>
                </a:solidFill>
              </a:rPr>
              <a:t>Art. 117. </a:t>
            </a:r>
            <a:r>
              <a:rPr lang="pt-BR" dirty="0">
                <a:solidFill>
                  <a:schemeClr val="bg1"/>
                </a:solidFill>
              </a:rPr>
              <a:t> Ao servidor é proibido:  </a:t>
            </a:r>
          </a:p>
          <a:p>
            <a:r>
              <a:rPr lang="pt-BR" dirty="0">
                <a:solidFill>
                  <a:schemeClr val="bg1"/>
                </a:solidFill>
              </a:rPr>
              <a:t>V - promover manifestação de apreço ou desapreço no recinto da repartição; (ADVERTÊNCIA / SUSPENSÃO)</a:t>
            </a:r>
          </a:p>
          <a:p>
            <a:r>
              <a:rPr lang="pt-BR" dirty="0">
                <a:solidFill>
                  <a:schemeClr val="bg1"/>
                </a:solidFill>
              </a:rPr>
              <a:t>IX - valer-se do cargo para lograr proveito pessoal ou de outrem, em detrimento da dignidade da função pública; (DEMISSÃO)</a:t>
            </a:r>
          </a:p>
          <a:p>
            <a:pPr>
              <a:lnSpc>
                <a:spcPct val="150000"/>
              </a:lnSpc>
            </a:pPr>
            <a:endParaRPr lang="pt-BR" b="1" dirty="0">
              <a:solidFill>
                <a:schemeClr val="bg1"/>
              </a:solidFill>
            </a:endParaRPr>
          </a:p>
          <a:p>
            <a:r>
              <a:rPr lang="pt-BR" b="1" dirty="0">
                <a:solidFill>
                  <a:schemeClr val="bg1"/>
                </a:solidFill>
              </a:rPr>
              <a:t>Art. 132.  </a:t>
            </a:r>
            <a:r>
              <a:rPr lang="pt-BR" dirty="0">
                <a:solidFill>
                  <a:schemeClr val="bg1"/>
                </a:solidFill>
              </a:rPr>
              <a:t>A DEMISSÃO será aplicada nos seguintes casos:</a:t>
            </a:r>
          </a:p>
          <a:p>
            <a:r>
              <a:rPr lang="pt-BR" dirty="0">
                <a:solidFill>
                  <a:schemeClr val="bg1"/>
                </a:solidFill>
              </a:rPr>
              <a:t>V - incontinência pública e conduta escandalosa, na repartição; </a:t>
            </a:r>
          </a:p>
          <a:p>
            <a:r>
              <a:rPr lang="pt-BR" dirty="0">
                <a:solidFill>
                  <a:schemeClr val="bg1"/>
                </a:solidFill>
              </a:rPr>
              <a:t>VII - ofensa física, em serviço, a servidor ou a particular, salvo em legítima defesa própria ou de outrem;</a:t>
            </a:r>
          </a:p>
          <a:p>
            <a:endParaRPr lang="pt-BR" sz="2400" b="1" dirty="0">
              <a:solidFill>
                <a:schemeClr val="accent6">
                  <a:lumMod val="75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7172428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360942E3-275F-4E3B-CADF-EC0BD1842F3B}"/>
              </a:ext>
            </a:extLst>
          </p:cNvPr>
          <p:cNvSpPr txBox="1"/>
          <p:nvPr/>
        </p:nvSpPr>
        <p:spPr>
          <a:xfrm>
            <a:off x="142875" y="117693"/>
            <a:ext cx="11463244" cy="6456768"/>
          </a:xfrm>
          <a:prstGeom prst="rect">
            <a:avLst/>
          </a:prstGeom>
          <a:noFill/>
        </p:spPr>
        <p:txBody>
          <a:bodyPr wrap="square">
            <a:spAutoFit/>
          </a:bodyPr>
          <a:lstStyle/>
          <a:p>
            <a:r>
              <a:rPr lang="pt-BR" sz="4000" b="1" cap="all" dirty="0">
                <a:ln w="3175" cmpd="sng">
                  <a:noFill/>
                </a:ln>
                <a:solidFill>
                  <a:schemeClr val="bg2">
                    <a:lumMod val="75000"/>
                  </a:schemeClr>
                </a:solidFill>
                <a:effectLst>
                  <a:outerShdw blurRad="50800" dist="38100" dir="2700000" algn="tl" rotWithShape="0">
                    <a:prstClr val="black">
                      <a:alpha val="40000"/>
                    </a:prstClr>
                  </a:outerShdw>
                </a:effectLst>
                <a:latin typeface="+mj-lt"/>
                <a:ea typeface="+mj-ea"/>
                <a:cs typeface="Times New Roman" panose="02020603050405020304" pitchFamily="18" charset="0"/>
              </a:rPr>
              <a:t>Parecer vinculante </a:t>
            </a:r>
          </a:p>
          <a:p>
            <a:r>
              <a:rPr lang="pt-BR" sz="4000" b="1" cap="all" dirty="0">
                <a:ln w="3175" cmpd="sng">
                  <a:noFill/>
                </a:ln>
                <a:solidFill>
                  <a:schemeClr val="bg2">
                    <a:lumMod val="75000"/>
                  </a:schemeClr>
                </a:solidFill>
                <a:effectLst>
                  <a:outerShdw blurRad="50800" dist="38100" dir="2700000" algn="tl" rotWithShape="0">
                    <a:prstClr val="black">
                      <a:alpha val="40000"/>
                    </a:prstClr>
                  </a:outerShdw>
                </a:effectLst>
                <a:latin typeface="+mj-lt"/>
                <a:ea typeface="+mj-ea"/>
                <a:cs typeface="Times New Roman" panose="02020603050405020304" pitchFamily="18" charset="0"/>
              </a:rPr>
              <a:t>Nº 3285/2023/CGUNE/DICOR/CRG</a:t>
            </a:r>
          </a:p>
          <a:p>
            <a:endParaRPr lang="pt-BR" sz="4000" b="1" cap="all" dirty="0">
              <a:ln w="3175" cmpd="sng">
                <a:noFill/>
              </a:ln>
              <a:solidFill>
                <a:schemeClr val="bg2">
                  <a:lumMod val="75000"/>
                </a:schemeClr>
              </a:solidFill>
              <a:effectLst>
                <a:outerShdw blurRad="50800" dist="38100" dir="2700000" algn="tl" rotWithShape="0">
                  <a:prstClr val="black">
                    <a:alpha val="40000"/>
                  </a:prstClr>
                </a:outerShdw>
              </a:effectLst>
              <a:latin typeface="+mj-lt"/>
              <a:ea typeface="+mj-ea"/>
              <a:cs typeface="Times New Roman" panose="02020603050405020304" pitchFamily="18" charset="0"/>
            </a:endParaRPr>
          </a:p>
          <a:p>
            <a:pPr algn="just">
              <a:lnSpc>
                <a:spcPct val="150000"/>
              </a:lnSpc>
            </a:pPr>
            <a:r>
              <a:rPr lang="pt-BR" dirty="0">
                <a:solidFill>
                  <a:schemeClr val="bg1"/>
                </a:solidFill>
              </a:rPr>
              <a:t>Para fins de tipificação de infrações disciplinares, propõe-se utilizar a expressão "assédio sexual" apenas na perspectiva tratada no Parecer Vinculante nº 0015/2023/CONSUNIAO/CGU/AGU, referindo-se somente às condutas de natureza sexual, não consentidas, que impliquem utilização do cargo para obtenção de vantagem sexual ou tenham como efeito causar constrangimento e prejuízo a bens jurídicos relevantes, tais como a dignidade, a intimidade, a privacidade, a honra e a liberdade sexual de outro agente público ou de usuário de serviço público. Daí decorre que, configurado o assédio sexual nesta perspectiva, impõe-se o enquadramento da conduta como infração disciplinar grave (art. 117, IX – Valer-se do cargo para lograr proveito pessoal ou de outrem, em detrimento da dignidade da função pública – ou art. 132, V – Incontinência pública e conduta escandalosa, na repartição), em face das quais se obriga a autoridade competente à aplicação de </a:t>
            </a:r>
            <a:r>
              <a:rPr lang="pt-BR" b="1" dirty="0">
                <a:solidFill>
                  <a:schemeClr val="bg1"/>
                </a:solidFill>
              </a:rPr>
              <a:t>penalidade expulsiva</a:t>
            </a:r>
            <a:r>
              <a:rPr lang="pt-BR" dirty="0">
                <a:solidFill>
                  <a:schemeClr val="bg1"/>
                </a:solidFill>
              </a:rPr>
              <a:t>, sem qualquer margem de discricionariedade para dosimetria diversa;  </a:t>
            </a:r>
          </a:p>
        </p:txBody>
      </p:sp>
    </p:spTree>
    <p:extLst>
      <p:ext uri="{BB962C8B-B14F-4D97-AF65-F5344CB8AC3E}">
        <p14:creationId xmlns:p14="http://schemas.microsoft.com/office/powerpoint/2010/main" val="12315551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3121040D-AAB4-98F2-BA36-A7A40BD52D0F}"/>
              </a:ext>
            </a:extLst>
          </p:cNvPr>
          <p:cNvSpPr txBox="1"/>
          <p:nvPr/>
        </p:nvSpPr>
        <p:spPr>
          <a:xfrm>
            <a:off x="300038" y="338065"/>
            <a:ext cx="11409609" cy="1701620"/>
          </a:xfrm>
          <a:prstGeom prst="rect">
            <a:avLst/>
          </a:prstGeom>
          <a:noFill/>
        </p:spPr>
        <p:txBody>
          <a:bodyPr wrap="square">
            <a:spAutoFit/>
          </a:bodyPr>
          <a:lstStyle/>
          <a:p>
            <a:pPr algn="just">
              <a:lnSpc>
                <a:spcPct val="150000"/>
              </a:lnSpc>
            </a:pPr>
            <a:r>
              <a:rPr lang="pt-BR" dirty="0">
                <a:solidFill>
                  <a:schemeClr val="bg1"/>
                </a:solidFill>
              </a:rPr>
              <a:t>Propõe-se, por outro lado, a utilização da expressão </a:t>
            </a:r>
            <a:r>
              <a:rPr lang="pt-BR" b="1" dirty="0">
                <a:solidFill>
                  <a:schemeClr val="bg1"/>
                </a:solidFill>
              </a:rPr>
              <a:t>"outras condutas de conotação sexual" </a:t>
            </a:r>
            <a:r>
              <a:rPr lang="pt-BR" dirty="0">
                <a:solidFill>
                  <a:schemeClr val="bg1"/>
                </a:solidFill>
              </a:rPr>
              <a:t>para os demais casos de condutas menos gravosas, desagradáveis e prejudiciais ao ambiente de trabalho, as quais poderão configurar infrações disciplinares leves ou intermediárias, sujeitas às penalidades de </a:t>
            </a:r>
            <a:r>
              <a:rPr lang="pt-BR" b="1" u="sng" dirty="0">
                <a:solidFill>
                  <a:schemeClr val="bg1"/>
                </a:solidFill>
              </a:rPr>
              <a:t>advertência ou suspensão. TAC</a:t>
            </a:r>
          </a:p>
        </p:txBody>
      </p:sp>
      <p:sp>
        <p:nvSpPr>
          <p:cNvPr id="5" name="CaixaDeTexto 4">
            <a:extLst>
              <a:ext uri="{FF2B5EF4-FFF2-40B4-BE49-F238E27FC236}">
                <a16:creationId xmlns:a16="http://schemas.microsoft.com/office/drawing/2014/main" id="{F5E02AA1-C109-BA88-FC9C-530A87CC744D}"/>
              </a:ext>
            </a:extLst>
          </p:cNvPr>
          <p:cNvSpPr txBox="1"/>
          <p:nvPr/>
        </p:nvSpPr>
        <p:spPr>
          <a:xfrm>
            <a:off x="300038" y="2415557"/>
            <a:ext cx="11409609" cy="4699748"/>
          </a:xfrm>
          <a:prstGeom prst="rect">
            <a:avLst/>
          </a:prstGeom>
          <a:noFill/>
        </p:spPr>
        <p:txBody>
          <a:bodyPr wrap="square">
            <a:spAutoFit/>
          </a:bodyPr>
          <a:lstStyle/>
          <a:p>
            <a:pPr algn="ctr"/>
            <a:r>
              <a:rPr lang="pt-BR" sz="2000" b="1" cap="all" dirty="0">
                <a:ln w="3175" cmpd="sng">
                  <a:noFill/>
                </a:ln>
                <a:effectLst>
                  <a:outerShdw blurRad="50800" dist="38100" dir="2700000" algn="tl" rotWithShape="0">
                    <a:prstClr val="black">
                      <a:alpha val="40000"/>
                    </a:prstClr>
                  </a:outerShdw>
                </a:effectLst>
                <a:latin typeface="+mj-lt"/>
                <a:ea typeface="+mj-ea"/>
                <a:cs typeface="Times New Roman" panose="02020603050405020304" pitchFamily="18" charset="0"/>
              </a:rPr>
              <a:t>ASSÉDIO SEXUAL X OUTRAS CONDUTAS DE CONOTAÇÃO SEXUAL</a:t>
            </a:r>
          </a:p>
          <a:p>
            <a:endParaRPr lang="pt-BR" dirty="0"/>
          </a:p>
          <a:p>
            <a:pPr algn="ctr"/>
            <a:r>
              <a:rPr lang="pt-BR" u="sng" dirty="0"/>
              <a:t>Principais parâmetros distintivos</a:t>
            </a:r>
          </a:p>
          <a:p>
            <a:pPr marL="342900" indent="-342900">
              <a:lnSpc>
                <a:spcPct val="150000"/>
              </a:lnSpc>
              <a:spcBef>
                <a:spcPct val="20000"/>
              </a:spcBef>
              <a:spcAft>
                <a:spcPts val="600"/>
              </a:spcAft>
              <a:buClr>
                <a:schemeClr val="tx1"/>
              </a:buClr>
              <a:buSzPct val="80000"/>
              <a:buFont typeface="Wingdings 3" panose="05040102010807070707" pitchFamily="18" charset="2"/>
              <a:buChar char=""/>
            </a:pPr>
            <a:r>
              <a:rPr lang="pt-BR" dirty="0">
                <a:solidFill>
                  <a:schemeClr val="bg1"/>
                </a:solidFill>
              </a:rPr>
              <a:t>Gravidade da conduta</a:t>
            </a:r>
          </a:p>
          <a:p>
            <a:pPr marL="342900" indent="-342900">
              <a:lnSpc>
                <a:spcPct val="90000"/>
              </a:lnSpc>
              <a:spcBef>
                <a:spcPct val="20000"/>
              </a:spcBef>
              <a:spcAft>
                <a:spcPts val="600"/>
              </a:spcAft>
              <a:buClr>
                <a:schemeClr val="tx1"/>
              </a:buClr>
              <a:buSzPct val="80000"/>
              <a:buFont typeface="Wingdings 3" panose="05040102010807070707" pitchFamily="18" charset="2"/>
              <a:buChar char=""/>
            </a:pPr>
            <a:r>
              <a:rPr lang="pt-BR" dirty="0">
                <a:solidFill>
                  <a:schemeClr val="bg1"/>
                </a:solidFill>
              </a:rPr>
              <a:t>Presença de dolo</a:t>
            </a:r>
          </a:p>
          <a:p>
            <a:pPr marL="342900" indent="-342900">
              <a:lnSpc>
                <a:spcPct val="90000"/>
              </a:lnSpc>
              <a:spcBef>
                <a:spcPct val="20000"/>
              </a:spcBef>
              <a:spcAft>
                <a:spcPts val="600"/>
              </a:spcAft>
              <a:buClr>
                <a:schemeClr val="tx1"/>
              </a:buClr>
              <a:buSzPct val="80000"/>
              <a:buFont typeface="Wingdings 3" panose="05040102010807070707" pitchFamily="18" charset="2"/>
              <a:buChar char=""/>
            </a:pPr>
            <a:r>
              <a:rPr lang="pt-BR" dirty="0">
                <a:solidFill>
                  <a:schemeClr val="bg1"/>
                </a:solidFill>
              </a:rPr>
              <a:t>Intenção de obtenção de proveito</a:t>
            </a:r>
          </a:p>
          <a:p>
            <a:pPr marL="342900" indent="-342900">
              <a:lnSpc>
                <a:spcPct val="90000"/>
              </a:lnSpc>
              <a:spcBef>
                <a:spcPct val="20000"/>
              </a:spcBef>
              <a:spcAft>
                <a:spcPts val="600"/>
              </a:spcAft>
              <a:buClr>
                <a:schemeClr val="tx1"/>
              </a:buClr>
              <a:buSzPct val="80000"/>
              <a:buFont typeface="Wingdings 3" panose="05040102010807070707" pitchFamily="18" charset="2"/>
              <a:buChar char=""/>
            </a:pPr>
            <a:r>
              <a:rPr lang="pt-BR" dirty="0">
                <a:solidFill>
                  <a:schemeClr val="bg1"/>
                </a:solidFill>
              </a:rPr>
              <a:t>Intenção de ofender a dignidade de outro (transformar o outro em mero objeto)</a:t>
            </a:r>
          </a:p>
          <a:p>
            <a:pPr>
              <a:lnSpc>
                <a:spcPct val="90000"/>
              </a:lnSpc>
              <a:spcBef>
                <a:spcPct val="20000"/>
              </a:spcBef>
              <a:spcAft>
                <a:spcPts val="600"/>
              </a:spcAft>
              <a:buClr>
                <a:schemeClr val="tx1"/>
              </a:buClr>
              <a:buSzPct val="80000"/>
            </a:pPr>
            <a:endParaRPr lang="pt-BR" dirty="0">
              <a:solidFill>
                <a:schemeClr val="bg1"/>
              </a:solidFill>
            </a:endParaRPr>
          </a:p>
          <a:p>
            <a:pPr marL="342900" indent="-342900">
              <a:lnSpc>
                <a:spcPct val="90000"/>
              </a:lnSpc>
              <a:spcBef>
                <a:spcPct val="20000"/>
              </a:spcBef>
              <a:spcAft>
                <a:spcPts val="600"/>
              </a:spcAft>
              <a:buClr>
                <a:schemeClr val="tx1"/>
              </a:buClr>
              <a:buSzPct val="80000"/>
              <a:buFont typeface="Wingdings 3" panose="05040102010807070707" pitchFamily="18" charset="2"/>
              <a:buChar char=""/>
            </a:pPr>
            <a:r>
              <a:rPr lang="pt-BR" b="1" dirty="0">
                <a:solidFill>
                  <a:schemeClr val="bg1"/>
                </a:solidFill>
              </a:rPr>
              <a:t>DOLO – </a:t>
            </a:r>
            <a:r>
              <a:rPr lang="pt-BR" dirty="0">
                <a:solidFill>
                  <a:schemeClr val="bg1"/>
                </a:solidFill>
              </a:rPr>
              <a:t>o agente age com vontade e consciência de praticar determinado ato, querendo o resultado ou assume o risco de produzi-lo (</a:t>
            </a:r>
            <a:r>
              <a:rPr lang="pt-BR" dirty="0" err="1">
                <a:solidFill>
                  <a:schemeClr val="bg1"/>
                </a:solidFill>
              </a:rPr>
              <a:t>ex</a:t>
            </a:r>
            <a:r>
              <a:rPr lang="pt-BR" dirty="0">
                <a:solidFill>
                  <a:schemeClr val="bg1"/>
                </a:solidFill>
              </a:rPr>
              <a:t>: quando é alertado, persiste)</a:t>
            </a:r>
          </a:p>
          <a:p>
            <a:pPr marL="342900" indent="-342900">
              <a:lnSpc>
                <a:spcPct val="90000"/>
              </a:lnSpc>
              <a:spcBef>
                <a:spcPct val="20000"/>
              </a:spcBef>
              <a:spcAft>
                <a:spcPts val="600"/>
              </a:spcAft>
              <a:buClr>
                <a:schemeClr val="tx1"/>
              </a:buClr>
              <a:buSzPct val="80000"/>
              <a:buFont typeface="Wingdings 3" panose="05040102010807070707" pitchFamily="18" charset="2"/>
              <a:buChar char=""/>
            </a:pPr>
            <a:r>
              <a:rPr lang="pt-BR" dirty="0">
                <a:solidFill>
                  <a:schemeClr val="bg1"/>
                </a:solidFill>
              </a:rPr>
              <a:t>CULPA – negligência, imprudência ou imperícia. Não se quer o resultado.</a:t>
            </a:r>
          </a:p>
          <a:p>
            <a:pPr marL="342900" indent="-342900">
              <a:lnSpc>
                <a:spcPct val="90000"/>
              </a:lnSpc>
              <a:spcBef>
                <a:spcPct val="20000"/>
              </a:spcBef>
              <a:spcAft>
                <a:spcPts val="600"/>
              </a:spcAft>
              <a:buClr>
                <a:schemeClr val="tx1"/>
              </a:buClr>
              <a:buSzPct val="80000"/>
              <a:buFont typeface="Wingdings 3" panose="05040102010807070707" pitchFamily="18" charset="2"/>
              <a:buChar char=""/>
            </a:pPr>
            <a:endParaRPr lang="pt-BR" dirty="0">
              <a:solidFill>
                <a:schemeClr val="bg1"/>
              </a:solidFill>
            </a:endParaRPr>
          </a:p>
          <a:p>
            <a:endParaRPr lang="pt-BR" dirty="0"/>
          </a:p>
        </p:txBody>
      </p:sp>
    </p:spTree>
    <p:extLst>
      <p:ext uri="{BB962C8B-B14F-4D97-AF65-F5344CB8AC3E}">
        <p14:creationId xmlns:p14="http://schemas.microsoft.com/office/powerpoint/2010/main" val="38431612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a 6">
            <a:extLst>
              <a:ext uri="{FF2B5EF4-FFF2-40B4-BE49-F238E27FC236}">
                <a16:creationId xmlns:a16="http://schemas.microsoft.com/office/drawing/2014/main" id="{E0EA2E7C-FFC7-3198-7A70-ADB7D8E13B0B}"/>
              </a:ext>
            </a:extLst>
          </p:cNvPr>
          <p:cNvGraphicFramePr/>
          <p:nvPr>
            <p:extLst>
              <p:ext uri="{D42A27DB-BD31-4B8C-83A1-F6EECF244321}">
                <p14:modId xmlns:p14="http://schemas.microsoft.com/office/powerpoint/2010/main" val="1039058554"/>
              </p:ext>
            </p:extLst>
          </p:nvPr>
        </p:nvGraphicFramePr>
        <p:xfrm>
          <a:off x="940418" y="199399"/>
          <a:ext cx="10311163" cy="41738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CaixaDeTexto 8">
            <a:extLst>
              <a:ext uri="{FF2B5EF4-FFF2-40B4-BE49-F238E27FC236}">
                <a16:creationId xmlns:a16="http://schemas.microsoft.com/office/drawing/2014/main" id="{1F98B7BC-C0E0-5EE8-548C-33658C8C66F8}"/>
              </a:ext>
            </a:extLst>
          </p:cNvPr>
          <p:cNvSpPr txBox="1"/>
          <p:nvPr/>
        </p:nvSpPr>
        <p:spPr>
          <a:xfrm>
            <a:off x="124902" y="199399"/>
            <a:ext cx="11126679" cy="698076"/>
          </a:xfrm>
          <a:prstGeom prst="rect">
            <a:avLst/>
          </a:prstGeom>
          <a:noFill/>
        </p:spPr>
        <p:txBody>
          <a:bodyPr wrap="square">
            <a:spAutoFit/>
          </a:bodyPr>
          <a:lstStyle/>
          <a:p>
            <a:pPr>
              <a:lnSpc>
                <a:spcPct val="107000"/>
              </a:lnSpc>
              <a:spcAft>
                <a:spcPts val="800"/>
              </a:spcAft>
            </a:pPr>
            <a:r>
              <a:rPr lang="pt-BR" sz="4000" b="1" dirty="0">
                <a:solidFill>
                  <a:schemeClr val="bg2">
                    <a:lumMod val="75000"/>
                  </a:schemeClr>
                </a:solidFill>
                <a:effectLst>
                  <a:outerShdw blurRad="50800" dist="38100" dir="2700000" algn="tl" rotWithShape="0">
                    <a:prstClr val="black">
                      <a:alpha val="40000"/>
                    </a:prstClr>
                  </a:outerShdw>
                </a:effectLst>
                <a:latin typeface="+mj-lt"/>
                <a:ea typeface="Calibri" panose="020F0502020204030204" pitchFamily="34" charset="0"/>
                <a:cs typeface="Times New Roman" panose="02020603050405020304" pitchFamily="18" charset="0"/>
              </a:rPr>
              <a:t>DE</a:t>
            </a:r>
            <a:r>
              <a:rPr lang="pt-BR" sz="4000" b="1" dirty="0">
                <a:solidFill>
                  <a:schemeClr val="bg2">
                    <a:lumMod val="75000"/>
                  </a:schemeClr>
                </a:solidFill>
                <a:effectLst>
                  <a:outerShdw blurRad="50800" dist="38100" dir="2700000" algn="tl" rotWithShape="0">
                    <a:prstClr val="black">
                      <a:alpha val="40000"/>
                    </a:prstClr>
                  </a:outerShdw>
                </a:effectLst>
                <a:latin typeface="+mj-lt"/>
                <a:cs typeface="Times New Roman" panose="02020603050405020304" pitchFamily="18" charset="0"/>
              </a:rPr>
              <a:t>SAFIOS </a:t>
            </a:r>
            <a:r>
              <a:rPr lang="pt-BR" sz="4000" b="1" dirty="0">
                <a:solidFill>
                  <a:schemeClr val="bg2">
                    <a:lumMod val="75000"/>
                  </a:schemeClr>
                </a:solidFill>
                <a:effectLst>
                  <a:outerShdw blurRad="50800" dist="38100" dir="2700000" algn="tl" rotWithShape="0">
                    <a:prstClr val="black">
                      <a:alpha val="40000"/>
                    </a:prstClr>
                  </a:outerShdw>
                </a:effectLst>
                <a:latin typeface="+mj-lt"/>
                <a:ea typeface="Calibri" panose="020F0502020204030204" pitchFamily="34" charset="0"/>
                <a:cs typeface="Times New Roman" panose="02020603050405020304" pitchFamily="18" charset="0"/>
              </a:rPr>
              <a:t>ÉTICOS</a:t>
            </a:r>
          </a:p>
        </p:txBody>
      </p:sp>
      <p:graphicFrame>
        <p:nvGraphicFramePr>
          <p:cNvPr id="2" name="Diagrama 1">
            <a:extLst>
              <a:ext uri="{FF2B5EF4-FFF2-40B4-BE49-F238E27FC236}">
                <a16:creationId xmlns:a16="http://schemas.microsoft.com/office/drawing/2014/main" id="{71A2680A-E123-02AF-FA14-3B08CFB15C1B}"/>
              </a:ext>
            </a:extLst>
          </p:cNvPr>
          <p:cNvGraphicFramePr/>
          <p:nvPr>
            <p:extLst>
              <p:ext uri="{D42A27DB-BD31-4B8C-83A1-F6EECF244321}">
                <p14:modId xmlns:p14="http://schemas.microsoft.com/office/powerpoint/2010/main" val="2619094153"/>
              </p:ext>
            </p:extLst>
          </p:nvPr>
        </p:nvGraphicFramePr>
        <p:xfrm>
          <a:off x="4727615" y="3520212"/>
          <a:ext cx="2956047" cy="29997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3" name="Folded Corner 12">
            <a:extLst>
              <a:ext uri="{FF2B5EF4-FFF2-40B4-BE49-F238E27FC236}">
                <a16:creationId xmlns:a16="http://schemas.microsoft.com/office/drawing/2014/main" id="{790C1273-5196-C01D-1B98-00E0130961C5}"/>
              </a:ext>
            </a:extLst>
          </p:cNvPr>
          <p:cNvSpPr/>
          <p:nvPr/>
        </p:nvSpPr>
        <p:spPr>
          <a:xfrm>
            <a:off x="8279362" y="5215675"/>
            <a:ext cx="2680833" cy="1486857"/>
          </a:xfrm>
          <a:prstGeom prst="foldedCorner">
            <a:avLst>
              <a:gd name="adj" fmla="val 24355"/>
            </a:avLst>
          </a:prstGeom>
          <a:solidFill>
            <a:schemeClr val="bg2">
              <a:lumMod val="75000"/>
              <a:alpha val="45000"/>
            </a:schemeClr>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graphicFrame>
        <p:nvGraphicFramePr>
          <p:cNvPr id="10" name="Diagrama 1">
            <a:extLst>
              <a:ext uri="{FF2B5EF4-FFF2-40B4-BE49-F238E27FC236}">
                <a16:creationId xmlns:a16="http://schemas.microsoft.com/office/drawing/2014/main" id="{60E38A14-5D7F-38DC-D499-8FD4E331CBFF}"/>
              </a:ext>
            </a:extLst>
          </p:cNvPr>
          <p:cNvGraphicFramePr/>
          <p:nvPr>
            <p:extLst>
              <p:ext uri="{D42A27DB-BD31-4B8C-83A1-F6EECF244321}">
                <p14:modId xmlns:p14="http://schemas.microsoft.com/office/powerpoint/2010/main" val="941275560"/>
              </p:ext>
            </p:extLst>
          </p:nvPr>
        </p:nvGraphicFramePr>
        <p:xfrm>
          <a:off x="8785658" y="3520212"/>
          <a:ext cx="2956046" cy="1444839"/>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11" name="TextBox 10">
            <a:extLst>
              <a:ext uri="{FF2B5EF4-FFF2-40B4-BE49-F238E27FC236}">
                <a16:creationId xmlns:a16="http://schemas.microsoft.com/office/drawing/2014/main" id="{23783FDA-DD7A-82A0-58E7-FF43BB9CE137}"/>
              </a:ext>
            </a:extLst>
          </p:cNvPr>
          <p:cNvSpPr txBox="1"/>
          <p:nvPr/>
        </p:nvSpPr>
        <p:spPr>
          <a:xfrm>
            <a:off x="8546823" y="5215675"/>
            <a:ext cx="2145910" cy="1661993"/>
          </a:xfrm>
          <a:prstGeom prst="rect">
            <a:avLst/>
          </a:prstGeom>
          <a:noFill/>
        </p:spPr>
        <p:txBody>
          <a:bodyPr wrap="square" rtlCol="0">
            <a:spAutoFit/>
          </a:bodyPr>
          <a:lstStyle/>
          <a:p>
            <a:pPr algn="ctr"/>
            <a:r>
              <a:rPr lang="pt-BR" sz="2800" b="1" dirty="0">
                <a:latin typeface="Abadi MT Condensed Light" panose="020B0306030101010103" pitchFamily="34" charset="77"/>
              </a:rPr>
              <a:t>Importância do conhecimento da legislação!</a:t>
            </a:r>
          </a:p>
          <a:p>
            <a:endParaRPr lang="en-US" dirty="0"/>
          </a:p>
        </p:txBody>
      </p:sp>
      <p:graphicFrame>
        <p:nvGraphicFramePr>
          <p:cNvPr id="12" name="Diagrama 1">
            <a:extLst>
              <a:ext uri="{FF2B5EF4-FFF2-40B4-BE49-F238E27FC236}">
                <a16:creationId xmlns:a16="http://schemas.microsoft.com/office/drawing/2014/main" id="{ACCE69F5-11D0-4BBA-D09D-94C8E5C2F730}"/>
              </a:ext>
            </a:extLst>
          </p:cNvPr>
          <p:cNvGraphicFramePr/>
          <p:nvPr>
            <p:extLst>
              <p:ext uri="{D42A27DB-BD31-4B8C-83A1-F6EECF244321}">
                <p14:modId xmlns:p14="http://schemas.microsoft.com/office/powerpoint/2010/main" val="3333808576"/>
              </p:ext>
            </p:extLst>
          </p:nvPr>
        </p:nvGraphicFramePr>
        <p:xfrm>
          <a:off x="669571" y="3520212"/>
          <a:ext cx="2956048" cy="2999763"/>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spTree>
    <p:extLst>
      <p:ext uri="{BB962C8B-B14F-4D97-AF65-F5344CB8AC3E}">
        <p14:creationId xmlns:p14="http://schemas.microsoft.com/office/powerpoint/2010/main" val="29096656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342AF47A-9181-C38D-FC17-AB901F772B87}"/>
              </a:ext>
            </a:extLst>
          </p:cNvPr>
          <p:cNvSpPr txBox="1"/>
          <p:nvPr/>
        </p:nvSpPr>
        <p:spPr>
          <a:xfrm>
            <a:off x="288132" y="361588"/>
            <a:ext cx="11615736" cy="5087162"/>
          </a:xfrm>
          <a:prstGeom prst="rect">
            <a:avLst/>
          </a:prstGeom>
          <a:noFill/>
        </p:spPr>
        <p:txBody>
          <a:bodyPr wrap="square">
            <a:spAutoFit/>
          </a:bodyPr>
          <a:lstStyle/>
          <a:p>
            <a:r>
              <a:rPr lang="pt-BR" sz="4000" b="1" cap="all" dirty="0">
                <a:ln w="3175" cmpd="sng">
                  <a:noFill/>
                </a:ln>
                <a:effectLst>
                  <a:outerShdw blurRad="50800" dist="38100" dir="2700000" algn="tl" rotWithShape="0">
                    <a:prstClr val="black">
                      <a:alpha val="40000"/>
                    </a:prstClr>
                  </a:outerShdw>
                </a:effectLst>
                <a:latin typeface="+mj-lt"/>
                <a:ea typeface="+mj-ea"/>
                <a:cs typeface="Times New Roman" panose="02020603050405020304" pitchFamily="18" charset="0"/>
              </a:rPr>
              <a:t>SITUAÇÃO 1:</a:t>
            </a:r>
          </a:p>
          <a:p>
            <a:endParaRPr lang="pt-BR" dirty="0"/>
          </a:p>
          <a:p>
            <a:pPr algn="just">
              <a:lnSpc>
                <a:spcPct val="150000"/>
              </a:lnSpc>
            </a:pPr>
            <a:r>
              <a:rPr lang="pt-BR" dirty="0">
                <a:solidFill>
                  <a:schemeClr val="bg1"/>
                </a:solidFill>
              </a:rPr>
              <a:t>Bentinho e Escobar trabalham sozinhos numa mesma sala. O relacionamento entre o dois sempre foi caracterizado pela existência de piadas de duplo sentido, com conotação sexual.</a:t>
            </a:r>
          </a:p>
          <a:p>
            <a:pPr algn="just">
              <a:lnSpc>
                <a:spcPct val="150000"/>
              </a:lnSpc>
            </a:pPr>
            <a:r>
              <a:rPr lang="pt-BR" dirty="0">
                <a:solidFill>
                  <a:schemeClr val="bg1"/>
                </a:solidFill>
              </a:rPr>
              <a:t>Em maio de 2023, CAPITU passou a trabalhar na mesma sala de ambos e as piadas de conotação sexual passaram a envolve-la. Incomodada com a situação, Capitu expôs o que estava ocorrendo com José, chefe da equipe. </a:t>
            </a:r>
          </a:p>
          <a:p>
            <a:pPr algn="just">
              <a:lnSpc>
                <a:spcPct val="150000"/>
              </a:lnSpc>
            </a:pPr>
            <a:endParaRPr lang="pt-BR" dirty="0">
              <a:solidFill>
                <a:schemeClr val="bg1"/>
              </a:solidFill>
            </a:endParaRPr>
          </a:p>
          <a:p>
            <a:pPr algn="just">
              <a:lnSpc>
                <a:spcPct val="150000"/>
              </a:lnSpc>
            </a:pPr>
            <a:r>
              <a:rPr lang="pt-BR" dirty="0">
                <a:solidFill>
                  <a:schemeClr val="bg1"/>
                </a:solidFill>
              </a:rPr>
              <a:t>Pergunta-se:</a:t>
            </a:r>
          </a:p>
          <a:p>
            <a:pPr marL="342900" indent="-342900" algn="just">
              <a:lnSpc>
                <a:spcPct val="150000"/>
              </a:lnSpc>
              <a:buAutoNum type="alphaLcParenR"/>
            </a:pPr>
            <a:r>
              <a:rPr lang="pt-BR" dirty="0">
                <a:solidFill>
                  <a:schemeClr val="bg1"/>
                </a:solidFill>
              </a:rPr>
              <a:t>É possível que estejamos diante de uma situação de “assédio sexual” dentro de uma perspectiva ampla, sociológica, da expressão?</a:t>
            </a:r>
          </a:p>
          <a:p>
            <a:pPr marL="342900" indent="-342900" algn="just">
              <a:lnSpc>
                <a:spcPct val="150000"/>
              </a:lnSpc>
              <a:buAutoNum type="alphaLcParenR"/>
            </a:pPr>
            <a:r>
              <a:rPr lang="pt-BR" dirty="0">
                <a:solidFill>
                  <a:schemeClr val="bg1"/>
                </a:solidFill>
              </a:rPr>
              <a:t>Há a prática de infração disciplinar na hipótese da situação descrita?</a:t>
            </a:r>
          </a:p>
        </p:txBody>
      </p:sp>
    </p:spTree>
    <p:extLst>
      <p:ext uri="{BB962C8B-B14F-4D97-AF65-F5344CB8AC3E}">
        <p14:creationId xmlns:p14="http://schemas.microsoft.com/office/powerpoint/2010/main" val="29006964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a:extLst>
              <a:ext uri="{FF2B5EF4-FFF2-40B4-BE49-F238E27FC236}">
                <a16:creationId xmlns:a16="http://schemas.microsoft.com/office/drawing/2014/main" id="{0F1440E3-2724-D512-1E68-AF9B329B94B5}"/>
              </a:ext>
            </a:extLst>
          </p:cNvPr>
          <p:cNvSpPr txBox="1"/>
          <p:nvPr/>
        </p:nvSpPr>
        <p:spPr>
          <a:xfrm>
            <a:off x="209550" y="343138"/>
            <a:ext cx="11772899" cy="6379823"/>
          </a:xfrm>
          <a:prstGeom prst="rect">
            <a:avLst/>
          </a:prstGeom>
          <a:noFill/>
        </p:spPr>
        <p:txBody>
          <a:bodyPr wrap="square">
            <a:spAutoFit/>
          </a:bodyPr>
          <a:lstStyle/>
          <a:p>
            <a:r>
              <a:rPr lang="pt-BR" sz="4000" b="1" cap="all" dirty="0">
                <a:ln w="3175" cmpd="sng">
                  <a:noFill/>
                </a:ln>
                <a:effectLst>
                  <a:outerShdw blurRad="50800" dist="38100" dir="2700000" algn="tl" rotWithShape="0">
                    <a:prstClr val="black">
                      <a:alpha val="40000"/>
                    </a:prstClr>
                  </a:outerShdw>
                </a:effectLst>
                <a:latin typeface="+mj-lt"/>
                <a:ea typeface="+mj-ea"/>
                <a:cs typeface="Times New Roman" panose="02020603050405020304" pitchFamily="18" charset="0"/>
              </a:rPr>
              <a:t>SITUAÇÃO 2:</a:t>
            </a:r>
          </a:p>
          <a:p>
            <a:endParaRPr lang="pt-BR" dirty="0"/>
          </a:p>
          <a:p>
            <a:pPr algn="just">
              <a:lnSpc>
                <a:spcPct val="150000"/>
              </a:lnSpc>
            </a:pPr>
            <a:r>
              <a:rPr lang="pt-BR" dirty="0">
                <a:solidFill>
                  <a:schemeClr val="bg1"/>
                </a:solidFill>
              </a:rPr>
              <a:t>Após reunião promovida pelo chefe, a situação pareceu superada. No entanto, tempos depois, Capitu foi informada por um colega que Bentinho e Escobar estavam comentando pelos corredores do órgão que Capitu seria “uma santinha do pau oco”.</a:t>
            </a:r>
          </a:p>
          <a:p>
            <a:pPr algn="just">
              <a:lnSpc>
                <a:spcPct val="150000"/>
              </a:lnSpc>
            </a:pPr>
            <a:r>
              <a:rPr lang="pt-BR" dirty="0">
                <a:solidFill>
                  <a:schemeClr val="bg1"/>
                </a:solidFill>
              </a:rPr>
              <a:t>Contrariada, Capitu foi falar diretamente com seus colegas sobre o assunto. Bentinho reconheceu o equívoco de sua conduta e pediu desculpas. Escobar mostrou-se bastante irritado com a conversa e abandonou a sala.</a:t>
            </a:r>
          </a:p>
          <a:p>
            <a:pPr algn="just">
              <a:lnSpc>
                <a:spcPct val="150000"/>
              </a:lnSpc>
            </a:pPr>
            <a:r>
              <a:rPr lang="pt-BR" dirty="0">
                <a:solidFill>
                  <a:schemeClr val="bg1"/>
                </a:solidFill>
              </a:rPr>
              <a:t>No dia seguinte, Escobar mandou uma mensagem para Capitu dizendo que, quando a encontrasse a sós, lhe “daria o que ela gosta”. Capitu, a princípio, não deu importância à mensagem, até que foi abordada por Escobar, ao descer do seu carro, no estacionamento do </a:t>
            </a:r>
            <a:r>
              <a:rPr lang="pt-BR" dirty="0" err="1">
                <a:solidFill>
                  <a:schemeClr val="bg1"/>
                </a:solidFill>
              </a:rPr>
              <a:t>Orgão</a:t>
            </a:r>
            <a:r>
              <a:rPr lang="pt-BR" dirty="0">
                <a:solidFill>
                  <a:schemeClr val="bg1"/>
                </a:solidFill>
              </a:rPr>
              <a:t>. Escobar, nessa ocasião, segundo relatou Capitu, a teria agarrado à força e a beijado de forma lasciva.</a:t>
            </a:r>
          </a:p>
          <a:p>
            <a:pPr algn="just">
              <a:lnSpc>
                <a:spcPct val="150000"/>
              </a:lnSpc>
            </a:pPr>
            <a:r>
              <a:rPr lang="pt-BR" dirty="0">
                <a:solidFill>
                  <a:schemeClr val="bg1"/>
                </a:solidFill>
              </a:rPr>
              <a:t>Pergunta-se:</a:t>
            </a:r>
          </a:p>
          <a:p>
            <a:pPr indent="-457200" algn="just">
              <a:lnSpc>
                <a:spcPct val="150000"/>
              </a:lnSpc>
              <a:buAutoNum type="alphaLcParenR"/>
            </a:pPr>
            <a:r>
              <a:rPr lang="pt-BR" dirty="0">
                <a:solidFill>
                  <a:schemeClr val="bg1"/>
                </a:solidFill>
              </a:rPr>
              <a:t>Qual a pena adequada para Bentinho e Escobar?</a:t>
            </a:r>
          </a:p>
          <a:p>
            <a:pPr indent="-457200" algn="just">
              <a:lnSpc>
                <a:spcPct val="150000"/>
              </a:lnSpc>
              <a:buAutoNum type="alphaLcParenR"/>
            </a:pPr>
            <a:r>
              <a:rPr lang="pt-BR" dirty="0">
                <a:solidFill>
                  <a:schemeClr val="bg1"/>
                </a:solidFill>
              </a:rPr>
              <a:t>Sob o ponto de vista disciplinar, Bentinho assediou Capitu? E Escobar?</a:t>
            </a:r>
          </a:p>
        </p:txBody>
      </p:sp>
    </p:spTree>
    <p:extLst>
      <p:ext uri="{BB962C8B-B14F-4D97-AF65-F5344CB8AC3E}">
        <p14:creationId xmlns:p14="http://schemas.microsoft.com/office/powerpoint/2010/main" val="29868075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9137C3F-B60C-191C-09B4-EB29C30A25C9}"/>
              </a:ext>
            </a:extLst>
          </p:cNvPr>
          <p:cNvSpPr>
            <a:spLocks noGrp="1"/>
          </p:cNvSpPr>
          <p:nvPr>
            <p:ph type="title"/>
          </p:nvPr>
        </p:nvSpPr>
        <p:spPr>
          <a:xfrm>
            <a:off x="1828800" y="2115607"/>
            <a:ext cx="8534400" cy="1507067"/>
          </a:xfrm>
        </p:spPr>
        <p:txBody>
          <a:bodyPr>
            <a:normAutofit/>
          </a:bodyPr>
          <a:lstStyle/>
          <a:p>
            <a:pPr algn="ctr"/>
            <a:r>
              <a:rPr lang="pt-BR" sz="4000" b="1">
                <a:solidFill>
                  <a:schemeClr val="accent4">
                    <a:lumMod val="60000"/>
                    <a:lumOff val="40000"/>
                  </a:schemeClr>
                </a:solidFill>
              </a:rPr>
              <a:t>“Nada sobre nós, sem nós”</a:t>
            </a:r>
          </a:p>
        </p:txBody>
      </p:sp>
      <p:sp>
        <p:nvSpPr>
          <p:cNvPr id="4" name="CaixaDeTexto 3">
            <a:extLst>
              <a:ext uri="{FF2B5EF4-FFF2-40B4-BE49-F238E27FC236}">
                <a16:creationId xmlns:a16="http://schemas.microsoft.com/office/drawing/2014/main" id="{996EC84A-9704-AD31-44FA-D632052EDA52}"/>
              </a:ext>
            </a:extLst>
          </p:cNvPr>
          <p:cNvSpPr txBox="1"/>
          <p:nvPr/>
        </p:nvSpPr>
        <p:spPr>
          <a:xfrm>
            <a:off x="7505517" y="3259723"/>
            <a:ext cx="2305234" cy="338554"/>
          </a:xfrm>
          <a:prstGeom prst="rect">
            <a:avLst/>
          </a:prstGeom>
          <a:noFill/>
        </p:spPr>
        <p:txBody>
          <a:bodyPr wrap="square">
            <a:spAutoFit/>
          </a:bodyPr>
          <a:lstStyle/>
          <a:p>
            <a:r>
              <a:rPr lang="pt-BR" sz="1600" i="1">
                <a:solidFill>
                  <a:schemeClr val="bg1"/>
                </a:solidFill>
              </a:rPr>
              <a:t>Ana Lilia Lima - MGI</a:t>
            </a:r>
          </a:p>
        </p:txBody>
      </p:sp>
      <p:sp>
        <p:nvSpPr>
          <p:cNvPr id="5" name="CaixaDeTexto 4">
            <a:extLst>
              <a:ext uri="{FF2B5EF4-FFF2-40B4-BE49-F238E27FC236}">
                <a16:creationId xmlns:a16="http://schemas.microsoft.com/office/drawing/2014/main" id="{F1FE1BEA-7611-2D7D-226C-F2C1EB68B944}"/>
              </a:ext>
            </a:extLst>
          </p:cNvPr>
          <p:cNvSpPr txBox="1"/>
          <p:nvPr/>
        </p:nvSpPr>
        <p:spPr>
          <a:xfrm>
            <a:off x="4652870" y="4742393"/>
            <a:ext cx="2886259" cy="1384995"/>
          </a:xfrm>
          <a:prstGeom prst="rect">
            <a:avLst/>
          </a:prstGeom>
          <a:noFill/>
        </p:spPr>
        <p:txBody>
          <a:bodyPr wrap="square">
            <a:spAutoFit/>
          </a:bodyPr>
          <a:lstStyle/>
          <a:p>
            <a:r>
              <a:rPr lang="pt-BR" sz="3600" b="1" dirty="0">
                <a:solidFill>
                  <a:schemeClr val="accent3">
                    <a:lumMod val="50000"/>
                  </a:schemeClr>
                </a:solidFill>
              </a:rPr>
              <a:t>Obrigada!</a:t>
            </a:r>
          </a:p>
          <a:p>
            <a:r>
              <a:rPr lang="pt-BR" sz="1600" b="1" i="1" dirty="0">
                <a:solidFill>
                  <a:schemeClr val="bg1"/>
                </a:solidFill>
              </a:rPr>
              <a:t>Tereza Gamba</a:t>
            </a:r>
          </a:p>
          <a:p>
            <a:r>
              <a:rPr lang="pt-BR" sz="1600" b="1" i="1" dirty="0">
                <a:solidFill>
                  <a:schemeClr val="bg1"/>
                </a:solidFill>
              </a:rPr>
              <a:t>Corregedoria MCTI</a:t>
            </a:r>
          </a:p>
          <a:p>
            <a:r>
              <a:rPr lang="pt-BR" sz="1600" b="1" i="1" dirty="0" err="1">
                <a:solidFill>
                  <a:schemeClr val="bg1"/>
                </a:solidFill>
              </a:rPr>
              <a:t>Tereza.gamba@mcti.gov.br</a:t>
            </a:r>
            <a:endParaRPr lang="pt-BR" sz="1600" b="1" i="1" dirty="0">
              <a:solidFill>
                <a:schemeClr val="bg1"/>
              </a:solidFill>
            </a:endParaRPr>
          </a:p>
        </p:txBody>
      </p:sp>
    </p:spTree>
    <p:extLst>
      <p:ext uri="{BB962C8B-B14F-4D97-AF65-F5344CB8AC3E}">
        <p14:creationId xmlns:p14="http://schemas.microsoft.com/office/powerpoint/2010/main" val="25158266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85697CC-F42B-100D-29A0-1D6863757D66}"/>
              </a:ext>
            </a:extLst>
          </p:cNvPr>
          <p:cNvSpPr>
            <a:spLocks noGrp="1"/>
          </p:cNvSpPr>
          <p:nvPr>
            <p:ph type="title"/>
          </p:nvPr>
        </p:nvSpPr>
        <p:spPr>
          <a:xfrm>
            <a:off x="0" y="52834"/>
            <a:ext cx="11887071" cy="1007945"/>
          </a:xfrm>
        </p:spPr>
        <p:txBody>
          <a:bodyPr>
            <a:normAutofit fontScale="90000"/>
          </a:bodyPr>
          <a:lstStyle/>
          <a:p>
            <a:r>
              <a:rPr lang="pt-BR" sz="4400" b="1" dirty="0">
                <a:solidFill>
                  <a:schemeClr val="bg2">
                    <a:lumMod val="75000"/>
                  </a:schemeClr>
                </a:solidFill>
                <a:effectLst>
                  <a:outerShdw blurRad="50800" dist="38100" dir="2700000" algn="tl" rotWithShape="0">
                    <a:prstClr val="black">
                      <a:alpha val="40000"/>
                    </a:prstClr>
                  </a:outerShdw>
                </a:effectLst>
                <a:cs typeface="Times New Roman" panose="02020603050405020304" pitchFamily="18" charset="0"/>
              </a:rPr>
              <a:t>INFRAÇÃO ÉTICA </a:t>
            </a:r>
            <a:r>
              <a:rPr lang="pt-BR" sz="3100" dirty="0"/>
              <a:t> </a:t>
            </a:r>
            <a:r>
              <a:rPr lang="pt-BR" sz="2700" b="1" dirty="0" err="1">
                <a:solidFill>
                  <a:schemeClr val="tx1">
                    <a:lumMod val="95000"/>
                  </a:schemeClr>
                </a:solidFill>
                <a:effectLst>
                  <a:outerShdw blurRad="50800" dist="38100" dir="2700000" algn="tl" rotWithShape="0">
                    <a:prstClr val="black">
                      <a:alpha val="40000"/>
                    </a:prstClr>
                  </a:outerShdw>
                </a:effectLst>
                <a:cs typeface="Times New Roman" panose="02020603050405020304" pitchFamily="18" charset="0"/>
              </a:rPr>
              <a:t>x</a:t>
            </a:r>
            <a:r>
              <a:rPr lang="pt-BR" dirty="0"/>
              <a:t> </a:t>
            </a:r>
            <a:r>
              <a:rPr lang="pt-BR" dirty="0">
                <a:solidFill>
                  <a:schemeClr val="accent5">
                    <a:lumMod val="60000"/>
                    <a:lumOff val="40000"/>
                  </a:schemeClr>
                </a:solidFill>
              </a:rPr>
              <a:t> </a:t>
            </a:r>
            <a:r>
              <a:rPr lang="pt-BR" sz="4400" b="1" dirty="0">
                <a:solidFill>
                  <a:schemeClr val="accent5">
                    <a:lumMod val="60000"/>
                    <a:lumOff val="40000"/>
                  </a:schemeClr>
                </a:solidFill>
                <a:effectLst>
                  <a:outerShdw blurRad="50800" dist="38100" dir="2700000" algn="tl" rotWithShape="0">
                    <a:prstClr val="black">
                      <a:alpha val="40000"/>
                    </a:prstClr>
                  </a:outerShdw>
                </a:effectLst>
                <a:cs typeface="Times New Roman" panose="02020603050405020304" pitchFamily="18" charset="0"/>
              </a:rPr>
              <a:t>DISCIPLINAR</a:t>
            </a:r>
            <a:r>
              <a:rPr lang="pt-BR" dirty="0">
                <a:solidFill>
                  <a:schemeClr val="accent5">
                    <a:lumMod val="60000"/>
                    <a:lumOff val="40000"/>
                  </a:schemeClr>
                </a:solidFill>
              </a:rPr>
              <a:t>    </a:t>
            </a:r>
            <a:r>
              <a:rPr lang="pt-BR" sz="2700" b="1" dirty="0" err="1">
                <a:solidFill>
                  <a:schemeClr val="tx1">
                    <a:lumMod val="95000"/>
                  </a:schemeClr>
                </a:solidFill>
                <a:effectLst>
                  <a:outerShdw blurRad="50800" dist="38100" dir="2700000" algn="tl" rotWithShape="0">
                    <a:prstClr val="black">
                      <a:alpha val="40000"/>
                    </a:prstClr>
                  </a:outerShdw>
                </a:effectLst>
                <a:cs typeface="Times New Roman" panose="02020603050405020304" pitchFamily="18" charset="0"/>
              </a:rPr>
              <a:t>x</a:t>
            </a:r>
            <a:r>
              <a:rPr lang="pt-BR" sz="4900" b="1" dirty="0">
                <a:solidFill>
                  <a:schemeClr val="bg2">
                    <a:lumMod val="75000"/>
                  </a:schemeClr>
                </a:solidFill>
                <a:effectLst>
                  <a:outerShdw blurRad="50800" dist="38100" dir="2700000" algn="tl" rotWithShape="0">
                    <a:prstClr val="black">
                      <a:alpha val="40000"/>
                    </a:prstClr>
                  </a:outerShdw>
                </a:effectLst>
                <a:cs typeface="Times New Roman" panose="02020603050405020304" pitchFamily="18" charset="0"/>
              </a:rPr>
              <a:t>    </a:t>
            </a:r>
            <a:r>
              <a:rPr lang="pt-BR" sz="4400" b="1" dirty="0">
                <a:solidFill>
                  <a:schemeClr val="bg2">
                    <a:lumMod val="75000"/>
                  </a:schemeClr>
                </a:solidFill>
                <a:effectLst>
                  <a:outerShdw blurRad="50800" dist="38100" dir="2700000" algn="tl" rotWithShape="0">
                    <a:prstClr val="black">
                      <a:alpha val="40000"/>
                    </a:prstClr>
                  </a:outerShdw>
                </a:effectLst>
                <a:cs typeface="Times New Roman" panose="02020603050405020304" pitchFamily="18" charset="0"/>
              </a:rPr>
              <a:t>CRIME?</a:t>
            </a:r>
            <a:endParaRPr lang="pt-BR" sz="4900" b="1" dirty="0">
              <a:solidFill>
                <a:schemeClr val="bg2">
                  <a:lumMod val="75000"/>
                </a:schemeClr>
              </a:solidFill>
              <a:effectLst>
                <a:outerShdw blurRad="50800" dist="38100" dir="2700000" algn="tl" rotWithShape="0">
                  <a:prstClr val="black">
                    <a:alpha val="40000"/>
                  </a:prstClr>
                </a:outerShdw>
              </a:effectLst>
              <a:cs typeface="Times New Roman" panose="02020603050405020304" pitchFamily="18" charset="0"/>
            </a:endParaRPr>
          </a:p>
        </p:txBody>
      </p:sp>
      <p:sp>
        <p:nvSpPr>
          <p:cNvPr id="3" name="Espaço Reservado para Conteúdo 2">
            <a:extLst>
              <a:ext uri="{FF2B5EF4-FFF2-40B4-BE49-F238E27FC236}">
                <a16:creationId xmlns:a16="http://schemas.microsoft.com/office/drawing/2014/main" id="{2A6800AA-F19D-C978-BADE-E0BAFACE81C8}"/>
              </a:ext>
            </a:extLst>
          </p:cNvPr>
          <p:cNvSpPr>
            <a:spLocks noGrp="1"/>
          </p:cNvSpPr>
          <p:nvPr>
            <p:ph sz="half" idx="1"/>
          </p:nvPr>
        </p:nvSpPr>
        <p:spPr>
          <a:xfrm>
            <a:off x="147227" y="4430725"/>
            <a:ext cx="4762289" cy="1007944"/>
          </a:xfrm>
        </p:spPr>
        <p:txBody>
          <a:bodyPr>
            <a:normAutofit/>
          </a:bodyPr>
          <a:lstStyle/>
          <a:p>
            <a:r>
              <a:rPr lang="pt-BR" dirty="0"/>
              <a:t>CONFLITO DE INTERESSES</a:t>
            </a:r>
          </a:p>
          <a:p>
            <a:r>
              <a:rPr lang="pt-BR" dirty="0"/>
              <a:t>NEPOTISMO</a:t>
            </a:r>
          </a:p>
        </p:txBody>
      </p:sp>
      <p:sp>
        <p:nvSpPr>
          <p:cNvPr id="4" name="Espaço Reservado para Conteúdo 3">
            <a:extLst>
              <a:ext uri="{FF2B5EF4-FFF2-40B4-BE49-F238E27FC236}">
                <a16:creationId xmlns:a16="http://schemas.microsoft.com/office/drawing/2014/main" id="{60BF34A7-3C54-15B5-ECED-88D6E5E0BC73}"/>
              </a:ext>
            </a:extLst>
          </p:cNvPr>
          <p:cNvSpPr>
            <a:spLocks noGrp="1"/>
          </p:cNvSpPr>
          <p:nvPr>
            <p:ph sz="half" idx="2"/>
          </p:nvPr>
        </p:nvSpPr>
        <p:spPr>
          <a:xfrm>
            <a:off x="147227" y="2093843"/>
            <a:ext cx="5062999" cy="2186609"/>
          </a:xfrm>
          <a:gradFill flip="none" rotWithShape="1">
            <a:gsLst>
              <a:gs pos="0">
                <a:schemeClr val="accent5">
                  <a:lumMod val="50000"/>
                </a:schemeClr>
              </a:gs>
              <a:gs pos="0">
                <a:srgbClr val="F5EAE5">
                  <a:shade val="67500"/>
                  <a:satMod val="115000"/>
                </a:srgbClr>
              </a:gs>
              <a:gs pos="100000">
                <a:srgbClr val="F5EAE5"/>
              </a:gs>
            </a:gsLst>
            <a:lin ang="16200000" scaled="1"/>
            <a:tileRect/>
          </a:gradFill>
          <a:effectLst>
            <a:outerShdw blurRad="50800" dist="38100" dir="2700000" algn="tl"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a:normAutofit/>
          </a:bodyPr>
          <a:lstStyle/>
          <a:p>
            <a:pPr marL="0" indent="0" algn="ctr">
              <a:buNone/>
            </a:pPr>
            <a:r>
              <a:rPr lang="pt-BR" sz="1800" b="1" dirty="0" err="1">
                <a:solidFill>
                  <a:schemeClr val="accent5">
                    <a:lumMod val="50000"/>
                  </a:schemeClr>
                </a:solidFill>
                <a:cs typeface="Calibri" panose="020F0502020204030204" pitchFamily="34" charset="0"/>
              </a:rPr>
              <a:t>art</a:t>
            </a:r>
            <a:r>
              <a:rPr lang="pt-BR" sz="1600" b="1" dirty="0">
                <a:solidFill>
                  <a:schemeClr val="accent5">
                    <a:lumMod val="50000"/>
                  </a:schemeClr>
                </a:solidFill>
                <a:cs typeface="Calibri" panose="020F0502020204030204" pitchFamily="34" charset="0"/>
              </a:rPr>
              <a:t> </a:t>
            </a:r>
            <a:r>
              <a:rPr lang="pt-BR" sz="1800" b="1" dirty="0">
                <a:solidFill>
                  <a:schemeClr val="accent5">
                    <a:lumMod val="50000"/>
                  </a:schemeClr>
                </a:solidFill>
                <a:cs typeface="Calibri" panose="020F0502020204030204" pitchFamily="34" charset="0"/>
              </a:rPr>
              <a:t>116</a:t>
            </a:r>
            <a:endParaRPr lang="pt-BR" sz="1600" b="1" dirty="0">
              <a:solidFill>
                <a:schemeClr val="accent5">
                  <a:lumMod val="50000"/>
                </a:schemeClr>
              </a:solidFill>
              <a:cs typeface="Calibri" panose="020F0502020204030204" pitchFamily="34" charset="0"/>
            </a:endParaRPr>
          </a:p>
          <a:p>
            <a:pPr marL="0" indent="0" algn="just">
              <a:buNone/>
            </a:pPr>
            <a:r>
              <a:rPr lang="pt-BR" sz="1400" dirty="0">
                <a:solidFill>
                  <a:srgbClr val="000000"/>
                </a:solidFill>
                <a:cs typeface="Calibri" panose="020F0502020204030204" pitchFamily="34" charset="0"/>
              </a:rPr>
              <a:t>II - </a:t>
            </a:r>
            <a:r>
              <a:rPr lang="pt-BR" sz="1400" dirty="0" err="1">
                <a:solidFill>
                  <a:srgbClr val="000000"/>
                </a:solidFill>
                <a:cs typeface="Calibri" panose="020F0502020204030204" pitchFamily="34" charset="0"/>
              </a:rPr>
              <a:t>inobservar</a:t>
            </a:r>
            <a:r>
              <a:rPr lang="pt-BR" sz="1400" dirty="0">
                <a:solidFill>
                  <a:srgbClr val="000000"/>
                </a:solidFill>
                <a:cs typeface="Calibri" panose="020F0502020204030204" pitchFamily="34" charset="0"/>
              </a:rPr>
              <a:t> as normas legais e regulamentares;</a:t>
            </a:r>
          </a:p>
          <a:p>
            <a:pPr marL="0" indent="0" algn="just">
              <a:buNone/>
            </a:pPr>
            <a:r>
              <a:rPr lang="pt-BR" sz="1400" dirty="0">
                <a:solidFill>
                  <a:srgbClr val="000000"/>
                </a:solidFill>
                <a:cs typeface="Calibri" panose="020F0502020204030204" pitchFamily="34" charset="0"/>
              </a:rPr>
              <a:t>VIII - guardar sigilo sobre assunto da repartição;</a:t>
            </a:r>
          </a:p>
          <a:p>
            <a:pPr marL="0" indent="0" algn="just">
              <a:buNone/>
            </a:pPr>
            <a:r>
              <a:rPr lang="pt-BR" sz="1400" dirty="0">
                <a:solidFill>
                  <a:srgbClr val="000000"/>
                </a:solidFill>
                <a:cs typeface="Calibri" panose="020F0502020204030204" pitchFamily="34" charset="0"/>
              </a:rPr>
              <a:t>XI - tratar com urbanidade as pessoas;</a:t>
            </a:r>
          </a:p>
          <a:p>
            <a:pPr marL="0" indent="0" algn="just">
              <a:buNone/>
            </a:pPr>
            <a:r>
              <a:rPr lang="pt-BR" sz="1400" dirty="0">
                <a:solidFill>
                  <a:srgbClr val="000000"/>
                </a:solidFill>
                <a:cs typeface="Calibri" panose="020F0502020204030204" pitchFamily="34" charset="0"/>
              </a:rPr>
              <a:t>XII - representar contra ilegalidade, omissão ou abuso de poder.</a:t>
            </a:r>
          </a:p>
          <a:p>
            <a:pPr marL="0" indent="0" algn="just">
              <a:buNone/>
            </a:pPr>
            <a:endParaRPr lang="pt-BR" sz="1700" b="1" dirty="0">
              <a:solidFill>
                <a:schemeClr val="bg1"/>
              </a:solidFill>
              <a:latin typeface="Calibri" panose="020F0502020204030204" pitchFamily="34" charset="0"/>
              <a:cs typeface="Calibri" panose="020F0502020204030204" pitchFamily="34" charset="0"/>
            </a:endParaRPr>
          </a:p>
        </p:txBody>
      </p:sp>
      <p:sp>
        <p:nvSpPr>
          <p:cNvPr id="5" name="Espaço Reservado para Conteúdo 3">
            <a:extLst>
              <a:ext uri="{FF2B5EF4-FFF2-40B4-BE49-F238E27FC236}">
                <a16:creationId xmlns:a16="http://schemas.microsoft.com/office/drawing/2014/main" id="{494C5161-6EE0-86E8-808C-61D104AA4A58}"/>
              </a:ext>
            </a:extLst>
          </p:cNvPr>
          <p:cNvSpPr txBox="1">
            <a:spLocks/>
          </p:cNvSpPr>
          <p:nvPr/>
        </p:nvSpPr>
        <p:spPr>
          <a:xfrm>
            <a:off x="5459897" y="2093843"/>
            <a:ext cx="6533836" cy="4346714"/>
          </a:xfrm>
          <a:prstGeom prst="rect">
            <a:avLst/>
          </a:prstGeom>
          <a:gradFill flip="none" rotWithShape="1">
            <a:gsLst>
              <a:gs pos="0">
                <a:srgbClr val="F5EAE5">
                  <a:shade val="30000"/>
                  <a:satMod val="115000"/>
                </a:srgbClr>
              </a:gs>
              <a:gs pos="14000">
                <a:srgbClr val="F5EAE5">
                  <a:shade val="67500"/>
                  <a:satMod val="115000"/>
                </a:srgbClr>
              </a:gs>
              <a:gs pos="100000">
                <a:srgbClr val="F5EAE5">
                  <a:shade val="100000"/>
                  <a:satMod val="115000"/>
                </a:srgbClr>
              </a:gs>
            </a:gsLst>
            <a:lin ang="16200000" scaled="1"/>
            <a:tileRect/>
          </a:gradFill>
          <a:effectLst>
            <a:outerShdw blurRad="50800" dist="38100" dir="2700000" algn="tl" rotWithShape="0">
              <a:prstClr val="black">
                <a:alpha val="40000"/>
              </a:prstClr>
            </a:outerShdw>
          </a:effectLst>
        </p:spPr>
        <p:style>
          <a:lnRef idx="1">
            <a:schemeClr val="accent5"/>
          </a:lnRef>
          <a:fillRef idx="2">
            <a:schemeClr val="accent5"/>
          </a:fillRef>
          <a:effectRef idx="1">
            <a:schemeClr val="accent5"/>
          </a:effectRef>
          <a:fontRef idx="minor">
            <a:schemeClr val="dk1"/>
          </a:fontRef>
        </p:style>
        <p:txBody>
          <a:bodyPr vert="horz" lIns="91440" tIns="45720" rIns="91440" bIns="45720" rtlCol="0" anchor="ctr">
            <a:no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marL="0" indent="0" algn="ctr">
              <a:buNone/>
            </a:pPr>
            <a:r>
              <a:rPr lang="pt-BR" sz="1800" b="1" dirty="0" err="1">
                <a:solidFill>
                  <a:schemeClr val="accent5">
                    <a:lumMod val="50000"/>
                  </a:schemeClr>
                </a:solidFill>
                <a:cs typeface="Calibri" panose="020F0502020204030204" pitchFamily="34" charset="0"/>
              </a:rPr>
              <a:t>art</a:t>
            </a:r>
            <a:r>
              <a:rPr lang="pt-BR" sz="1800" b="1" dirty="0">
                <a:solidFill>
                  <a:schemeClr val="accent5">
                    <a:lumMod val="50000"/>
                  </a:schemeClr>
                </a:solidFill>
                <a:cs typeface="Calibri" panose="020F0502020204030204" pitchFamily="34" charset="0"/>
              </a:rPr>
              <a:t> 117 </a:t>
            </a:r>
          </a:p>
          <a:p>
            <a:pPr marL="0" indent="0" algn="just">
              <a:buNone/>
            </a:pPr>
            <a:r>
              <a:rPr lang="pt-BR" sz="1400" i="0" dirty="0">
                <a:solidFill>
                  <a:srgbClr val="000000"/>
                </a:solidFill>
                <a:effectLst/>
                <a:cs typeface="Calibri" panose="020F0502020204030204" pitchFamily="34" charset="0"/>
              </a:rPr>
              <a:t>V - promover manifestação de apreço ou desapreço no recinto da repartição;</a:t>
            </a:r>
            <a:endParaRPr lang="pt-BR" sz="1400" i="0" dirty="0">
              <a:solidFill>
                <a:srgbClr val="FF0000"/>
              </a:solidFill>
              <a:effectLst/>
              <a:cs typeface="Calibri" panose="020F0502020204030204" pitchFamily="34" charset="0"/>
            </a:endParaRPr>
          </a:p>
          <a:p>
            <a:pPr marL="0" indent="0" algn="just">
              <a:buNone/>
            </a:pPr>
            <a:r>
              <a:rPr lang="pt-BR" sz="1400" i="0" dirty="0">
                <a:solidFill>
                  <a:srgbClr val="000000"/>
                </a:solidFill>
                <a:effectLst/>
                <a:cs typeface="Calibri" panose="020F0502020204030204" pitchFamily="34" charset="0"/>
              </a:rPr>
              <a:t>VIII - manter sob sua chefia imediata, em cargo ou função de confiança, cônjuge, companheiro ou parente ;</a:t>
            </a:r>
            <a:endParaRPr lang="pt-BR" sz="1400" dirty="0">
              <a:solidFill>
                <a:srgbClr val="FF0000"/>
              </a:solidFill>
              <a:cs typeface="Calibri" panose="020F0502020204030204" pitchFamily="34" charset="0"/>
            </a:endParaRPr>
          </a:p>
          <a:p>
            <a:pPr marL="0" indent="0" algn="just">
              <a:buNone/>
            </a:pPr>
            <a:r>
              <a:rPr lang="pt-BR" sz="1400" i="0" dirty="0">
                <a:solidFill>
                  <a:srgbClr val="000000"/>
                </a:solidFill>
                <a:effectLst/>
                <a:cs typeface="Calibri" panose="020F0502020204030204" pitchFamily="34" charset="0"/>
              </a:rPr>
              <a:t>IX - valer-se do cargo para lograr proveito pessoal ou de outrem, em detrimento da dignidade da função pública;</a:t>
            </a:r>
            <a:endParaRPr lang="pt-BR" sz="1400" i="0" dirty="0">
              <a:solidFill>
                <a:srgbClr val="FF0000"/>
              </a:solidFill>
              <a:effectLst/>
              <a:cs typeface="Calibri" panose="020F0502020204030204" pitchFamily="34" charset="0"/>
            </a:endParaRPr>
          </a:p>
          <a:p>
            <a:pPr marL="0" indent="0" algn="just">
              <a:buNone/>
            </a:pPr>
            <a:r>
              <a:rPr lang="pt-BR" sz="1400" i="0" dirty="0">
                <a:solidFill>
                  <a:srgbClr val="000000"/>
                </a:solidFill>
                <a:effectLst/>
                <a:cs typeface="Calibri" panose="020F0502020204030204" pitchFamily="34" charset="0"/>
              </a:rPr>
              <a:t>X - participar de gerência ou administração de sociedade privada, personificada ou não personificada, exercer o comércio, exceto na qualidade de acionista, cotista ou comanditário; </a:t>
            </a:r>
          </a:p>
          <a:p>
            <a:pPr marL="0" indent="0" algn="just">
              <a:buNone/>
            </a:pPr>
            <a:r>
              <a:rPr lang="pt-BR" sz="1400" i="0" dirty="0">
                <a:solidFill>
                  <a:srgbClr val="000000"/>
                </a:solidFill>
                <a:effectLst/>
                <a:cs typeface="Calibri" panose="020F0502020204030204" pitchFamily="34" charset="0"/>
              </a:rPr>
              <a:t>XII - receber propina, comissão, presente ou vantagem de qualquer espécie, em razão de suas atribuições;</a:t>
            </a:r>
          </a:p>
          <a:p>
            <a:pPr marL="0" indent="0" algn="just">
              <a:buNone/>
            </a:pPr>
            <a:r>
              <a:rPr lang="pt-BR" sz="1400" i="0" dirty="0">
                <a:solidFill>
                  <a:srgbClr val="000000"/>
                </a:solidFill>
                <a:effectLst/>
                <a:cs typeface="Calibri" panose="020F0502020204030204" pitchFamily="34" charset="0"/>
              </a:rPr>
              <a:t>XVI - utilizar pessoal ou recursos materiais da repartição em serviços ou atividades particulares; </a:t>
            </a:r>
          </a:p>
          <a:p>
            <a:pPr marL="0" indent="0" algn="just">
              <a:buNone/>
            </a:pPr>
            <a:r>
              <a:rPr lang="pt-BR" sz="1400" i="0" dirty="0">
                <a:solidFill>
                  <a:srgbClr val="000000"/>
                </a:solidFill>
                <a:effectLst/>
                <a:cs typeface="Calibri" panose="020F0502020204030204" pitchFamily="34" charset="0"/>
              </a:rPr>
              <a:t>XVIII - exercer quaisquer atividades que sejam incompatíveis com o exercício do cargo ou função e com o horário de trabalho;</a:t>
            </a:r>
            <a:endParaRPr lang="pt-BR" sz="1400" dirty="0">
              <a:solidFill>
                <a:srgbClr val="FF0000"/>
              </a:solidFill>
              <a:ea typeface="Calibri" panose="020F0502020204030204" pitchFamily="34" charset="0"/>
              <a:cs typeface="Calibri" panose="020F0502020204030204" pitchFamily="34" charset="0"/>
            </a:endParaRPr>
          </a:p>
        </p:txBody>
      </p:sp>
      <p:sp>
        <p:nvSpPr>
          <p:cNvPr id="6" name="CaixaDeTexto 5">
            <a:extLst>
              <a:ext uri="{FF2B5EF4-FFF2-40B4-BE49-F238E27FC236}">
                <a16:creationId xmlns:a16="http://schemas.microsoft.com/office/drawing/2014/main" id="{55657E22-7192-6C78-6802-D520D329D15C}"/>
              </a:ext>
            </a:extLst>
          </p:cNvPr>
          <p:cNvSpPr txBox="1"/>
          <p:nvPr/>
        </p:nvSpPr>
        <p:spPr>
          <a:xfrm>
            <a:off x="5555505" y="927803"/>
            <a:ext cx="1345240" cy="461665"/>
          </a:xfrm>
          <a:prstGeom prst="rect">
            <a:avLst/>
          </a:prstGeom>
          <a:noFill/>
        </p:spPr>
        <p:txBody>
          <a:bodyPr wrap="none" rtlCol="0">
            <a:spAutoFit/>
          </a:bodyPr>
          <a:lstStyle/>
          <a:p>
            <a:r>
              <a:rPr lang="pt-BR" sz="2400" b="1" dirty="0">
                <a:solidFill>
                  <a:schemeClr val="accent5">
                    <a:lumMod val="50000"/>
                  </a:schemeClr>
                </a:solidFill>
              </a:rPr>
              <a:t>LEI 8112</a:t>
            </a:r>
          </a:p>
        </p:txBody>
      </p:sp>
      <p:sp>
        <p:nvSpPr>
          <p:cNvPr id="8" name="CaixaDeTexto 7">
            <a:extLst>
              <a:ext uri="{FF2B5EF4-FFF2-40B4-BE49-F238E27FC236}">
                <a16:creationId xmlns:a16="http://schemas.microsoft.com/office/drawing/2014/main" id="{691A490A-D29D-D222-6B01-F2697C0BBA4A}"/>
              </a:ext>
            </a:extLst>
          </p:cNvPr>
          <p:cNvSpPr txBox="1"/>
          <p:nvPr/>
        </p:nvSpPr>
        <p:spPr>
          <a:xfrm>
            <a:off x="8502983" y="956922"/>
            <a:ext cx="3384088" cy="646331"/>
          </a:xfrm>
          <a:prstGeom prst="rect">
            <a:avLst/>
          </a:prstGeom>
          <a:noFill/>
        </p:spPr>
        <p:txBody>
          <a:bodyPr wrap="square" rtlCol="0">
            <a:spAutoFit/>
          </a:bodyPr>
          <a:lstStyle/>
          <a:p>
            <a:r>
              <a:rPr lang="pt-BR" dirty="0" err="1"/>
              <a:t>Cód</a:t>
            </a:r>
            <a:r>
              <a:rPr lang="pt-BR" dirty="0"/>
              <a:t> Penal, Lei 14.230, Lei 14.133 (...) </a:t>
            </a:r>
          </a:p>
        </p:txBody>
      </p:sp>
      <p:sp>
        <p:nvSpPr>
          <p:cNvPr id="9" name="CaixaDeTexto 8">
            <a:extLst>
              <a:ext uri="{FF2B5EF4-FFF2-40B4-BE49-F238E27FC236}">
                <a16:creationId xmlns:a16="http://schemas.microsoft.com/office/drawing/2014/main" id="{0C005375-C1CC-B242-1ECA-FB99A89613A9}"/>
              </a:ext>
            </a:extLst>
          </p:cNvPr>
          <p:cNvSpPr txBox="1"/>
          <p:nvPr/>
        </p:nvSpPr>
        <p:spPr>
          <a:xfrm>
            <a:off x="769857" y="973969"/>
            <a:ext cx="2704587" cy="369332"/>
          </a:xfrm>
          <a:prstGeom prst="rect">
            <a:avLst/>
          </a:prstGeom>
          <a:noFill/>
        </p:spPr>
        <p:txBody>
          <a:bodyPr wrap="none" rtlCol="0">
            <a:spAutoFit/>
          </a:bodyPr>
          <a:lstStyle/>
          <a:p>
            <a:r>
              <a:rPr lang="pt-BR" dirty="0"/>
              <a:t>Decreto 1.171, CCAAF</a:t>
            </a:r>
          </a:p>
        </p:txBody>
      </p:sp>
    </p:spTree>
    <p:extLst>
      <p:ext uri="{BB962C8B-B14F-4D97-AF65-F5344CB8AC3E}">
        <p14:creationId xmlns:p14="http://schemas.microsoft.com/office/powerpoint/2010/main" val="24837845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a:extLst>
              <a:ext uri="{FF2B5EF4-FFF2-40B4-BE49-F238E27FC236}">
                <a16:creationId xmlns:a16="http://schemas.microsoft.com/office/drawing/2014/main" id="{903C74EB-ADA2-BAAD-F70D-7D237FADEA59}"/>
              </a:ext>
            </a:extLst>
          </p:cNvPr>
          <p:cNvSpPr>
            <a:spLocks noChangeArrowheads="1"/>
          </p:cNvSpPr>
          <p:nvPr/>
        </p:nvSpPr>
        <p:spPr bwMode="auto">
          <a:xfrm>
            <a:off x="-238539" y="0"/>
            <a:ext cx="12298018" cy="7602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312738"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312738" algn="just" defTabSz="914400" rtl="0" eaLnBrk="0" fontAlgn="base" latinLnBrk="0" hangingPunct="0">
              <a:lnSpc>
                <a:spcPct val="100000"/>
              </a:lnSpc>
              <a:spcBef>
                <a:spcPct val="0"/>
              </a:spcBef>
              <a:spcAft>
                <a:spcPct val="0"/>
              </a:spcAft>
              <a:buClrTx/>
              <a:buSzTx/>
              <a:buFontTx/>
              <a:buNone/>
              <a:tabLst/>
            </a:pPr>
            <a:r>
              <a:rPr lang="pt-BR" altLang="pt-BR" sz="4000" b="1" cap="all" dirty="0">
                <a:ln w="3175" cmpd="sng">
                  <a:noFill/>
                </a:ln>
                <a:solidFill>
                  <a:schemeClr val="bg2">
                    <a:lumMod val="75000"/>
                  </a:schemeClr>
                </a:solidFill>
                <a:effectLst>
                  <a:outerShdw blurRad="50800" dist="38100" dir="2700000" algn="tl" rotWithShape="0">
                    <a:prstClr val="black">
                      <a:alpha val="40000"/>
                    </a:prstClr>
                  </a:outerShdw>
                </a:effectLst>
                <a:latin typeface="+mj-lt"/>
                <a:ea typeface="+mj-ea"/>
                <a:cs typeface="Times New Roman" panose="02020603050405020304" pitchFamily="18" charset="0"/>
              </a:rPr>
              <a:t>Art. 132.  </a:t>
            </a:r>
            <a:r>
              <a:rPr lang="pt-BR" altLang="pt-BR" sz="2400" b="1" cap="all" dirty="0">
                <a:ln w="3175" cmpd="sng">
                  <a:noFill/>
                </a:ln>
                <a:solidFill>
                  <a:schemeClr val="bg2">
                    <a:lumMod val="75000"/>
                  </a:schemeClr>
                </a:solidFill>
                <a:effectLst>
                  <a:outerShdw blurRad="50800" dist="38100" dir="2700000" algn="tl" rotWithShape="0">
                    <a:prstClr val="black">
                      <a:alpha val="40000"/>
                    </a:prstClr>
                  </a:outerShdw>
                </a:effectLst>
                <a:latin typeface="+mj-lt"/>
                <a:ea typeface="+mj-ea"/>
                <a:cs typeface="Times New Roman" panose="02020603050405020304" pitchFamily="18" charset="0"/>
              </a:rPr>
              <a:t>A demissão será aplicada nos seguintes casos</a:t>
            </a:r>
          </a:p>
          <a:p>
            <a:pPr marL="0" marR="0" lvl="0" indent="312738" algn="just" defTabSz="914400" rtl="0" eaLnBrk="0" fontAlgn="base" latinLnBrk="0" hangingPunct="0">
              <a:lnSpc>
                <a:spcPct val="100000"/>
              </a:lnSpc>
              <a:spcBef>
                <a:spcPct val="0"/>
              </a:spcBef>
              <a:spcAft>
                <a:spcPct val="0"/>
              </a:spcAft>
              <a:buClrTx/>
              <a:buSzTx/>
              <a:buFontTx/>
              <a:buNone/>
              <a:tabLst/>
            </a:pPr>
            <a:endParaRPr kumimoji="0" lang="pt-BR" altLang="pt-BR" b="0" i="0" u="none" strike="noStrike" cap="none" normalizeH="0" baseline="0" dirty="0">
              <a:ln>
                <a:noFill/>
              </a:ln>
              <a:solidFill>
                <a:schemeClr val="tx1"/>
              </a:solidFill>
              <a:effectLst/>
            </a:endParaRPr>
          </a:p>
          <a:p>
            <a:pPr marL="0" marR="0" lvl="0" indent="312738" algn="just" defTabSz="914400" rtl="0" eaLnBrk="0" fontAlgn="base" latinLnBrk="0" hangingPunct="0">
              <a:lnSpc>
                <a:spcPct val="100000"/>
              </a:lnSpc>
              <a:spcBef>
                <a:spcPct val="0"/>
              </a:spcBef>
              <a:spcAft>
                <a:spcPct val="0"/>
              </a:spcAft>
              <a:buClrTx/>
              <a:buSzTx/>
              <a:buFontTx/>
              <a:buNone/>
              <a:tabLst/>
            </a:pPr>
            <a:r>
              <a:rPr lang="pt-BR" altLang="pt-BR" sz="1600" dirty="0" err="1">
                <a:solidFill>
                  <a:srgbClr val="000000"/>
                </a:solidFill>
                <a:latin typeface="Century Gothic" panose="020B0502020202020204" pitchFamily="34" charset="0"/>
                <a:cs typeface="Calibri" panose="020F0502020204030204" pitchFamily="34" charset="0"/>
              </a:rPr>
              <a:t>I</a:t>
            </a:r>
            <a:r>
              <a:rPr lang="pt-BR" altLang="pt-BR" sz="1600" dirty="0">
                <a:solidFill>
                  <a:srgbClr val="000000"/>
                </a:solidFill>
                <a:latin typeface="Century Gothic" panose="020B0502020202020204" pitchFamily="34" charset="0"/>
                <a:cs typeface="Calibri" panose="020F0502020204030204" pitchFamily="34" charset="0"/>
              </a:rPr>
              <a:t> - crime contra a administração pública</a:t>
            </a:r>
            <a:r>
              <a:rPr kumimoji="0" lang="pt-BR" altLang="pt-BR" sz="1600" u="none" strike="noStrike" cap="none" normalizeH="0" baseline="0" dirty="0">
                <a:ln>
                  <a:noFill/>
                </a:ln>
                <a:solidFill>
                  <a:srgbClr val="000000"/>
                </a:solidFill>
                <a:effectLst/>
                <a:latin typeface="Century Gothic" panose="020B0502020202020204" pitchFamily="34" charset="0"/>
                <a:cs typeface="Calibri" panose="020F0502020204030204" pitchFamily="34" charset="0"/>
              </a:rPr>
              <a:t>;</a:t>
            </a:r>
            <a:endParaRPr kumimoji="0" lang="pt-BR" altLang="pt-BR" sz="1600" u="none" strike="noStrike" cap="none" normalizeH="0" baseline="0" dirty="0">
              <a:ln>
                <a:noFill/>
              </a:ln>
              <a:solidFill>
                <a:schemeClr val="tx1"/>
              </a:solidFill>
              <a:effectLst/>
              <a:latin typeface="Century Gothic" panose="020B0502020202020204" pitchFamily="34" charset="0"/>
              <a:cs typeface="Calibri" panose="020F0502020204030204" pitchFamily="34" charset="0"/>
            </a:endParaRPr>
          </a:p>
          <a:p>
            <a:pPr marL="0" marR="0" lvl="0" indent="312738" algn="just" defTabSz="914400" rtl="0" eaLnBrk="0" fontAlgn="base" latinLnBrk="0" hangingPunct="0">
              <a:lnSpc>
                <a:spcPct val="100000"/>
              </a:lnSpc>
              <a:spcBef>
                <a:spcPct val="0"/>
              </a:spcBef>
              <a:spcAft>
                <a:spcPct val="0"/>
              </a:spcAft>
              <a:buClrTx/>
              <a:buSzTx/>
              <a:buFontTx/>
              <a:buNone/>
              <a:tabLst/>
            </a:pPr>
            <a:r>
              <a:rPr lang="pt-BR" altLang="pt-BR" sz="1600" dirty="0">
                <a:solidFill>
                  <a:srgbClr val="000000"/>
                </a:solidFill>
                <a:latin typeface="Century Gothic" panose="020B0502020202020204" pitchFamily="34" charset="0"/>
                <a:cs typeface="Calibri" panose="020F0502020204030204" pitchFamily="34" charset="0"/>
              </a:rPr>
              <a:t>II - abandono de cargo;</a:t>
            </a:r>
          </a:p>
          <a:p>
            <a:pPr marL="0" marR="0" lvl="0" indent="312738" algn="just" defTabSz="914400" rtl="0" eaLnBrk="0" fontAlgn="base" latinLnBrk="0" hangingPunct="0">
              <a:lnSpc>
                <a:spcPct val="100000"/>
              </a:lnSpc>
              <a:spcBef>
                <a:spcPct val="0"/>
              </a:spcBef>
              <a:spcAft>
                <a:spcPct val="0"/>
              </a:spcAft>
              <a:buClrTx/>
              <a:buSzTx/>
              <a:buFontTx/>
              <a:buNone/>
              <a:tabLst/>
            </a:pPr>
            <a:r>
              <a:rPr lang="pt-BR" altLang="pt-BR" sz="1600" dirty="0">
                <a:solidFill>
                  <a:srgbClr val="000000"/>
                </a:solidFill>
                <a:latin typeface="Century Gothic" panose="020B0502020202020204" pitchFamily="34" charset="0"/>
                <a:cs typeface="Calibri" panose="020F0502020204030204" pitchFamily="34" charset="0"/>
              </a:rPr>
              <a:t>III - inassiduidade habitual;</a:t>
            </a:r>
          </a:p>
          <a:p>
            <a:pPr marL="0" marR="0" lvl="0" indent="312738" algn="just" defTabSz="914400" rtl="0" eaLnBrk="0" fontAlgn="base" latinLnBrk="0" hangingPunct="0">
              <a:lnSpc>
                <a:spcPct val="100000"/>
              </a:lnSpc>
              <a:spcBef>
                <a:spcPct val="0"/>
              </a:spcBef>
              <a:spcAft>
                <a:spcPct val="0"/>
              </a:spcAft>
              <a:buClrTx/>
              <a:buSzTx/>
              <a:buFontTx/>
              <a:buNone/>
              <a:tabLst/>
            </a:pPr>
            <a:r>
              <a:rPr lang="pt-BR" altLang="pt-BR" sz="1600" dirty="0">
                <a:solidFill>
                  <a:srgbClr val="000000"/>
                </a:solidFill>
                <a:latin typeface="Century Gothic" panose="020B0502020202020204" pitchFamily="34" charset="0"/>
                <a:cs typeface="Calibri" panose="020F0502020204030204" pitchFamily="34" charset="0"/>
              </a:rPr>
              <a:t>IV - improbidade administrativa;</a:t>
            </a:r>
          </a:p>
          <a:p>
            <a:pPr marL="0" marR="0" lvl="0" indent="312738" algn="just" defTabSz="914400" rtl="0" eaLnBrk="0" fontAlgn="base" latinLnBrk="0" hangingPunct="0">
              <a:lnSpc>
                <a:spcPct val="100000"/>
              </a:lnSpc>
              <a:spcBef>
                <a:spcPct val="0"/>
              </a:spcBef>
              <a:spcAft>
                <a:spcPct val="0"/>
              </a:spcAft>
              <a:buClrTx/>
              <a:buSzTx/>
              <a:buFontTx/>
              <a:buNone/>
              <a:tabLst/>
            </a:pPr>
            <a:r>
              <a:rPr lang="pt-BR" altLang="pt-BR" sz="1600" dirty="0">
                <a:solidFill>
                  <a:srgbClr val="000000"/>
                </a:solidFill>
                <a:latin typeface="Century Gothic" panose="020B0502020202020204" pitchFamily="34" charset="0"/>
                <a:cs typeface="Calibri" panose="020F0502020204030204" pitchFamily="34" charset="0"/>
              </a:rPr>
              <a:t>V - incontinência pública e conduta escandalosa, na repartição;</a:t>
            </a:r>
          </a:p>
          <a:p>
            <a:pPr marL="0" marR="0" lvl="0" indent="312738" algn="just" defTabSz="914400" rtl="0" eaLnBrk="0" fontAlgn="base" latinLnBrk="0" hangingPunct="0">
              <a:lnSpc>
                <a:spcPct val="100000"/>
              </a:lnSpc>
              <a:spcBef>
                <a:spcPct val="0"/>
              </a:spcBef>
              <a:spcAft>
                <a:spcPct val="0"/>
              </a:spcAft>
              <a:buClrTx/>
              <a:buSzTx/>
              <a:buFontTx/>
              <a:buNone/>
              <a:tabLst/>
            </a:pPr>
            <a:r>
              <a:rPr lang="pt-BR" altLang="pt-BR" sz="1600" dirty="0">
                <a:solidFill>
                  <a:srgbClr val="000000"/>
                </a:solidFill>
                <a:latin typeface="Century Gothic" panose="020B0502020202020204" pitchFamily="34" charset="0"/>
                <a:cs typeface="Calibri" panose="020F0502020204030204" pitchFamily="34" charset="0"/>
              </a:rPr>
              <a:t>VI - insubordinação grave em serviço;</a:t>
            </a:r>
          </a:p>
          <a:p>
            <a:pPr marL="0" marR="0" lvl="0" indent="312738" algn="just" defTabSz="914400" rtl="0" eaLnBrk="0" fontAlgn="base" latinLnBrk="0" hangingPunct="0">
              <a:lnSpc>
                <a:spcPct val="100000"/>
              </a:lnSpc>
              <a:spcBef>
                <a:spcPct val="0"/>
              </a:spcBef>
              <a:spcAft>
                <a:spcPct val="0"/>
              </a:spcAft>
              <a:buClrTx/>
              <a:buSzTx/>
              <a:buFontTx/>
              <a:buNone/>
              <a:tabLst/>
            </a:pPr>
            <a:r>
              <a:rPr lang="pt-BR" altLang="pt-BR" sz="1600" dirty="0">
                <a:solidFill>
                  <a:srgbClr val="000000"/>
                </a:solidFill>
                <a:latin typeface="Century Gothic" panose="020B0502020202020204" pitchFamily="34" charset="0"/>
                <a:cs typeface="Calibri" panose="020F0502020204030204" pitchFamily="34" charset="0"/>
              </a:rPr>
              <a:t>VII - ofensa física, em serviço, a servidor ou a particular, salvo em legítima defesa própria ou de outrem;</a:t>
            </a:r>
          </a:p>
          <a:p>
            <a:pPr marL="0" marR="0" lvl="0" indent="312738" algn="just" defTabSz="914400" rtl="0" eaLnBrk="0" fontAlgn="base" latinLnBrk="0" hangingPunct="0">
              <a:lnSpc>
                <a:spcPct val="100000"/>
              </a:lnSpc>
              <a:spcBef>
                <a:spcPct val="0"/>
              </a:spcBef>
              <a:spcAft>
                <a:spcPct val="0"/>
              </a:spcAft>
              <a:buClrTx/>
              <a:buSzTx/>
              <a:buFontTx/>
              <a:buNone/>
              <a:tabLst/>
            </a:pPr>
            <a:r>
              <a:rPr lang="pt-BR" altLang="pt-BR" sz="1600" dirty="0">
                <a:solidFill>
                  <a:srgbClr val="000000"/>
                </a:solidFill>
                <a:latin typeface="Century Gothic" panose="020B0502020202020204" pitchFamily="34" charset="0"/>
                <a:cs typeface="Calibri" panose="020F0502020204030204" pitchFamily="34" charset="0"/>
              </a:rPr>
              <a:t>VIII - aplicação irregular de dinheiros públicos;</a:t>
            </a:r>
          </a:p>
          <a:p>
            <a:pPr marL="0" marR="0" lvl="0" indent="312738" algn="just" defTabSz="914400" rtl="0" eaLnBrk="0" fontAlgn="base" latinLnBrk="0" hangingPunct="0">
              <a:lnSpc>
                <a:spcPct val="100000"/>
              </a:lnSpc>
              <a:spcBef>
                <a:spcPct val="0"/>
              </a:spcBef>
              <a:spcAft>
                <a:spcPct val="0"/>
              </a:spcAft>
              <a:buClrTx/>
              <a:buSzTx/>
              <a:buFontTx/>
              <a:buNone/>
              <a:tabLst/>
            </a:pPr>
            <a:r>
              <a:rPr lang="pt-BR" altLang="pt-BR" sz="1600" dirty="0">
                <a:solidFill>
                  <a:srgbClr val="000000"/>
                </a:solidFill>
                <a:latin typeface="Century Gothic" panose="020B0502020202020204" pitchFamily="34" charset="0"/>
                <a:cs typeface="Calibri" panose="020F0502020204030204" pitchFamily="34" charset="0"/>
              </a:rPr>
              <a:t>IX - revelação de segredo do qual se apropriou em razão do cargo;</a:t>
            </a:r>
          </a:p>
          <a:p>
            <a:pPr marL="0" marR="0" lvl="0" indent="312738" algn="just" defTabSz="914400" rtl="0" eaLnBrk="0" fontAlgn="base" latinLnBrk="0" hangingPunct="0">
              <a:lnSpc>
                <a:spcPct val="100000"/>
              </a:lnSpc>
              <a:spcBef>
                <a:spcPct val="0"/>
              </a:spcBef>
              <a:spcAft>
                <a:spcPct val="0"/>
              </a:spcAft>
              <a:buClrTx/>
              <a:buSzTx/>
              <a:buFontTx/>
              <a:buNone/>
              <a:tabLst/>
            </a:pPr>
            <a:r>
              <a:rPr lang="pt-BR" altLang="pt-BR" sz="1600" dirty="0">
                <a:solidFill>
                  <a:srgbClr val="000000"/>
                </a:solidFill>
                <a:latin typeface="Century Gothic" panose="020B0502020202020204" pitchFamily="34" charset="0"/>
                <a:cs typeface="Calibri" panose="020F0502020204030204" pitchFamily="34" charset="0"/>
              </a:rPr>
              <a:t>X - lesão aos cofres públicos e dilapidação do patrimônio nacional;</a:t>
            </a:r>
          </a:p>
          <a:p>
            <a:pPr marL="0" marR="0" lvl="0" indent="312738" algn="just" defTabSz="914400" rtl="0" eaLnBrk="0" fontAlgn="base" latinLnBrk="0" hangingPunct="0">
              <a:lnSpc>
                <a:spcPct val="100000"/>
              </a:lnSpc>
              <a:spcBef>
                <a:spcPct val="0"/>
              </a:spcBef>
              <a:spcAft>
                <a:spcPct val="0"/>
              </a:spcAft>
              <a:buClrTx/>
              <a:buSzTx/>
              <a:buFontTx/>
              <a:buNone/>
              <a:tabLst/>
            </a:pPr>
            <a:r>
              <a:rPr lang="pt-BR" altLang="pt-BR" sz="1600" dirty="0">
                <a:solidFill>
                  <a:srgbClr val="000000"/>
                </a:solidFill>
                <a:latin typeface="Century Gothic" panose="020B0502020202020204" pitchFamily="34" charset="0"/>
                <a:cs typeface="Calibri" panose="020F0502020204030204" pitchFamily="34" charset="0"/>
              </a:rPr>
              <a:t>XI - corrupção;</a:t>
            </a:r>
          </a:p>
          <a:p>
            <a:pPr marL="0" marR="0" lvl="0" indent="312738" algn="just" defTabSz="914400" rtl="0" eaLnBrk="0" fontAlgn="base" latinLnBrk="0" hangingPunct="0">
              <a:lnSpc>
                <a:spcPct val="100000"/>
              </a:lnSpc>
              <a:spcBef>
                <a:spcPct val="0"/>
              </a:spcBef>
              <a:spcAft>
                <a:spcPct val="0"/>
              </a:spcAft>
              <a:buClrTx/>
              <a:buSzTx/>
              <a:buFontTx/>
              <a:buNone/>
              <a:tabLst/>
            </a:pPr>
            <a:r>
              <a:rPr lang="pt-BR" altLang="pt-BR" sz="1600" dirty="0">
                <a:solidFill>
                  <a:srgbClr val="000000"/>
                </a:solidFill>
                <a:latin typeface="Century Gothic" panose="020B0502020202020204" pitchFamily="34" charset="0"/>
                <a:cs typeface="Calibri" panose="020F0502020204030204" pitchFamily="34" charset="0"/>
              </a:rPr>
              <a:t>XII - acumulação ilegal de cargos, empregos ou funções públicas;</a:t>
            </a:r>
          </a:p>
          <a:p>
            <a:pPr marL="0" marR="0" lvl="0" indent="312738" algn="just" defTabSz="914400" rtl="0" eaLnBrk="0" fontAlgn="base" latinLnBrk="0" hangingPunct="0">
              <a:lnSpc>
                <a:spcPct val="100000"/>
              </a:lnSpc>
              <a:spcBef>
                <a:spcPct val="0"/>
              </a:spcBef>
              <a:spcAft>
                <a:spcPct val="0"/>
              </a:spcAft>
              <a:buClrTx/>
              <a:buSzTx/>
              <a:buFontTx/>
              <a:buNone/>
              <a:tabLst/>
            </a:pPr>
            <a:r>
              <a:rPr lang="pt-BR" altLang="pt-BR" sz="1600" dirty="0">
                <a:solidFill>
                  <a:srgbClr val="000000"/>
                </a:solidFill>
                <a:latin typeface="Century Gothic" panose="020B0502020202020204" pitchFamily="34" charset="0"/>
                <a:cs typeface="Calibri" panose="020F0502020204030204" pitchFamily="34" charset="0"/>
              </a:rPr>
              <a:t>XIII - transgressão dos incisos IX a XVI do art. 117.</a:t>
            </a:r>
          </a:p>
          <a:p>
            <a:pPr marL="0" marR="0" lvl="0" indent="312738" algn="just" defTabSz="914400" rtl="0" eaLnBrk="0" fontAlgn="base" latinLnBrk="0" hangingPunct="0">
              <a:lnSpc>
                <a:spcPct val="100000"/>
              </a:lnSpc>
              <a:spcBef>
                <a:spcPct val="0"/>
              </a:spcBef>
              <a:spcAft>
                <a:spcPct val="0"/>
              </a:spcAft>
              <a:buClrTx/>
              <a:buSzTx/>
              <a:buFontTx/>
              <a:buNone/>
              <a:tabLst/>
            </a:pPr>
            <a:endParaRPr lang="pt-BR" altLang="pt-BR" dirty="0">
              <a:solidFill>
                <a:srgbClr val="000000"/>
              </a:solidFill>
              <a:latin typeface="Century Gothic" panose="020B0502020202020204" pitchFamily="34" charset="0"/>
              <a:cs typeface="Calibri" panose="020F0502020204030204" pitchFamily="34" charset="0"/>
            </a:endParaRPr>
          </a:p>
          <a:p>
            <a:pPr marL="1085850" lvl="2" indent="-171450">
              <a:buFont typeface="Arial" panose="020B0604020202020204" pitchFamily="34" charset="0"/>
              <a:buChar char="•"/>
            </a:pPr>
            <a:r>
              <a:rPr lang="pt-BR" dirty="0">
                <a:solidFill>
                  <a:srgbClr val="000000"/>
                </a:solidFill>
                <a:latin typeface="Century Gothic" panose="020B0502020202020204" pitchFamily="34" charset="0"/>
                <a:cs typeface="Calibri" panose="020F0502020204030204" pitchFamily="34" charset="0"/>
              </a:rPr>
              <a:t>valer-se do cargo para lograr proveito pessoal ou de outrem, em detrimento da dignidade da função pública;</a:t>
            </a:r>
          </a:p>
          <a:p>
            <a:pPr marL="1085850" lvl="2" indent="-171450">
              <a:buFont typeface="Arial" panose="020B0604020202020204" pitchFamily="34" charset="0"/>
              <a:buChar char="•"/>
            </a:pPr>
            <a:r>
              <a:rPr lang="pt-BR" dirty="0">
                <a:solidFill>
                  <a:srgbClr val="000000"/>
                </a:solidFill>
                <a:latin typeface="Century Gothic" panose="020B0502020202020204" pitchFamily="34" charset="0"/>
                <a:cs typeface="Calibri" panose="020F0502020204030204" pitchFamily="34" charset="0"/>
              </a:rPr>
              <a:t>participar de gerência ou administração de sociedade privada, personificada ou não personificada, exercer o comércio, </a:t>
            </a:r>
          </a:p>
          <a:p>
            <a:pPr lvl="2"/>
            <a:r>
              <a:rPr lang="pt-BR" dirty="0">
                <a:solidFill>
                  <a:srgbClr val="000000"/>
                </a:solidFill>
                <a:latin typeface="Century Gothic" panose="020B0502020202020204" pitchFamily="34" charset="0"/>
                <a:cs typeface="Calibri" panose="020F0502020204030204" pitchFamily="34" charset="0"/>
              </a:rPr>
              <a:t>exceto na qualidade de acionista, cotista ou comanditário; </a:t>
            </a:r>
          </a:p>
          <a:p>
            <a:pPr marL="1085850" lvl="2" indent="-171450">
              <a:buFont typeface="Arial" panose="020B0604020202020204" pitchFamily="34" charset="0"/>
              <a:buChar char="•"/>
            </a:pPr>
            <a:r>
              <a:rPr lang="pt-BR" dirty="0">
                <a:solidFill>
                  <a:srgbClr val="000000"/>
                </a:solidFill>
                <a:latin typeface="Century Gothic" panose="020B0502020202020204" pitchFamily="34" charset="0"/>
                <a:cs typeface="Calibri" panose="020F0502020204030204" pitchFamily="34" charset="0"/>
              </a:rPr>
              <a:t>receber propina, comissão, presente ou vantagem de qualquer espécie, em razão de suas atribuições;</a:t>
            </a:r>
          </a:p>
          <a:p>
            <a:pPr marL="1085850" lvl="2" indent="-171450">
              <a:buFont typeface="Arial" panose="020B0604020202020204" pitchFamily="34" charset="0"/>
              <a:buChar char="•"/>
            </a:pPr>
            <a:r>
              <a:rPr lang="pt-BR" dirty="0">
                <a:solidFill>
                  <a:srgbClr val="000000"/>
                </a:solidFill>
                <a:latin typeface="Century Gothic" panose="020B0502020202020204" pitchFamily="34" charset="0"/>
                <a:cs typeface="Calibri" panose="020F0502020204030204" pitchFamily="34" charset="0"/>
              </a:rPr>
              <a:t>utilizar pessoal ou recursos materiais da repartição em serviços ou atividades particulares</a:t>
            </a:r>
            <a:endParaRPr lang="pt-BR" altLang="pt-BR" dirty="0">
              <a:solidFill>
                <a:srgbClr val="000000"/>
              </a:solidFill>
              <a:latin typeface="Century Gothic" panose="020B0502020202020204" pitchFamily="34" charset="0"/>
              <a:cs typeface="Calibri" panose="020F0502020204030204" pitchFamily="34" charset="0"/>
            </a:endParaRPr>
          </a:p>
          <a:p>
            <a:pPr marL="628650" lvl="1" indent="-171450" defTabSz="914400">
              <a:buFont typeface="Arial" panose="020B0604020202020204" pitchFamily="34" charset="0"/>
              <a:buChar char="•"/>
            </a:pPr>
            <a:endParaRPr lang="pt-BR" altLang="pt-BR" b="1" dirty="0">
              <a:solidFill>
                <a:srgbClr val="000000"/>
              </a:solidFill>
              <a:latin typeface="Abadi MT Condensed Light" panose="020B0306030101010103" pitchFamily="34" charset="77"/>
              <a:cs typeface="Calibri" panose="020F0502020204030204" pitchFamily="34" charset="0"/>
            </a:endParaRPr>
          </a:p>
          <a:p>
            <a:pPr marL="0" marR="0" lvl="0" indent="312738" algn="just" defTabSz="914400" rtl="0" eaLnBrk="0" fontAlgn="base" latinLnBrk="0" hangingPunct="0">
              <a:lnSpc>
                <a:spcPct val="100000"/>
              </a:lnSpc>
              <a:spcBef>
                <a:spcPct val="0"/>
              </a:spcBef>
              <a:spcAft>
                <a:spcPct val="0"/>
              </a:spcAft>
              <a:buClrTx/>
              <a:buSzTx/>
              <a:buFontTx/>
              <a:buNone/>
              <a:tabLst/>
            </a:pPr>
            <a:endParaRPr lang="pt-BR" altLang="pt-BR" b="1" dirty="0">
              <a:solidFill>
                <a:srgbClr val="000000"/>
              </a:solidFill>
              <a:latin typeface="Abadi MT Condensed Light" panose="020B0306030101010103" pitchFamily="34" charset="77"/>
              <a:cs typeface="Calibri" panose="020F0502020204030204" pitchFamily="34" charset="0"/>
            </a:endParaRPr>
          </a:p>
          <a:p>
            <a:pPr marL="0" marR="0" lvl="0" indent="312738" algn="just" defTabSz="914400" rtl="0" eaLnBrk="0" fontAlgn="base" latinLnBrk="0" hangingPunct="0">
              <a:lnSpc>
                <a:spcPct val="100000"/>
              </a:lnSpc>
              <a:spcBef>
                <a:spcPct val="0"/>
              </a:spcBef>
              <a:spcAft>
                <a:spcPct val="0"/>
              </a:spcAft>
              <a:buClrTx/>
              <a:buSzTx/>
              <a:buFontTx/>
              <a:buNone/>
              <a:tabLst/>
            </a:pPr>
            <a:endParaRPr kumimoji="0" lang="pt-BR" altLang="pt-BR"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3209503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0" descr="Sticky Note Clipart PNG, Vector, PSD, and Clipart With Transparent  Background for Free Download | Pngtree">
            <a:extLst>
              <a:ext uri="{FF2B5EF4-FFF2-40B4-BE49-F238E27FC236}">
                <a16:creationId xmlns:a16="http://schemas.microsoft.com/office/drawing/2014/main" id="{59B00BBF-4B7F-70EF-208E-CBE0A6B07B2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93115" y="474305"/>
            <a:ext cx="6612833" cy="5909390"/>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 name="CaixaDeTexto 2">
            <a:extLst>
              <a:ext uri="{FF2B5EF4-FFF2-40B4-BE49-F238E27FC236}">
                <a16:creationId xmlns:a16="http://schemas.microsoft.com/office/drawing/2014/main" id="{306C1886-F54D-93F5-6B87-04989EAE407D}"/>
              </a:ext>
            </a:extLst>
          </p:cNvPr>
          <p:cNvSpPr txBox="1"/>
          <p:nvPr/>
        </p:nvSpPr>
        <p:spPr>
          <a:xfrm>
            <a:off x="119271" y="220822"/>
            <a:ext cx="6612833" cy="6247864"/>
          </a:xfrm>
          <a:prstGeom prst="rect">
            <a:avLst/>
          </a:prstGeom>
          <a:noFill/>
        </p:spPr>
        <p:txBody>
          <a:bodyPr wrap="square">
            <a:spAutoFit/>
          </a:bodyPr>
          <a:lstStyle/>
          <a:p>
            <a:pPr algn="just"/>
            <a:r>
              <a:rPr lang="pt-BR" sz="4000" b="1" cap="all" dirty="0">
                <a:ln w="3175" cmpd="sng">
                  <a:noFill/>
                </a:ln>
                <a:solidFill>
                  <a:schemeClr val="bg2">
                    <a:lumMod val="75000"/>
                  </a:schemeClr>
                </a:solidFill>
                <a:effectLst>
                  <a:outerShdw blurRad="50800" dist="38100" dir="2700000" algn="tl" rotWithShape="0">
                    <a:prstClr val="black">
                      <a:alpha val="40000"/>
                    </a:prstClr>
                  </a:outerShdw>
                </a:effectLst>
                <a:latin typeface="+mj-lt"/>
                <a:ea typeface="+mj-ea"/>
                <a:cs typeface="Times New Roman" panose="02020603050405020304" pitchFamily="18" charset="0"/>
              </a:rPr>
              <a:t>Improbidade administrativa</a:t>
            </a:r>
          </a:p>
          <a:p>
            <a:pPr algn="just"/>
            <a:r>
              <a:rPr lang="pt-BR" sz="1600" dirty="0">
                <a:solidFill>
                  <a:srgbClr val="000000"/>
                </a:solidFill>
                <a:latin typeface="+mj-lt"/>
                <a:cs typeface="Calibri" panose="020F0502020204030204" pitchFamily="34" charset="0"/>
              </a:rPr>
              <a:t>Constitui a prática de ato doloso, importando em qualquer tipo de vantagem patrimonial indevida em razão do exercício de cargo, de mandato, de função, de emprego.</a:t>
            </a:r>
          </a:p>
          <a:p>
            <a:endParaRPr lang="pt-BR" sz="2000" b="1" dirty="0">
              <a:solidFill>
                <a:schemeClr val="accent2">
                  <a:lumMod val="60000"/>
                  <a:lumOff val="40000"/>
                </a:schemeClr>
              </a:solidFill>
            </a:endParaRPr>
          </a:p>
          <a:p>
            <a:pPr algn="just"/>
            <a:r>
              <a:rPr lang="pt-BR" sz="4000" b="1" cap="all" dirty="0">
                <a:ln w="3175" cmpd="sng">
                  <a:noFill/>
                </a:ln>
                <a:solidFill>
                  <a:schemeClr val="bg2">
                    <a:lumMod val="75000"/>
                  </a:schemeClr>
                </a:solidFill>
                <a:effectLst>
                  <a:outerShdw blurRad="50800" dist="38100" dir="2700000" algn="tl" rotWithShape="0">
                    <a:prstClr val="black">
                      <a:alpha val="40000"/>
                    </a:prstClr>
                  </a:outerShdw>
                </a:effectLst>
                <a:latin typeface="+mj-lt"/>
                <a:ea typeface="+mj-ea"/>
                <a:cs typeface="Times New Roman" panose="02020603050405020304" pitchFamily="18" charset="0"/>
              </a:rPr>
              <a:t>Uso indevido de verbas e Peculato</a:t>
            </a:r>
          </a:p>
          <a:p>
            <a:pPr algn="just"/>
            <a:r>
              <a:rPr lang="pt-BR" sz="1600" dirty="0">
                <a:solidFill>
                  <a:srgbClr val="000000"/>
                </a:solidFill>
                <a:latin typeface="+mj-lt"/>
                <a:cs typeface="Calibri" panose="020F0502020204030204" pitchFamily="34" charset="0"/>
              </a:rPr>
              <a:t>Ocorre quando </a:t>
            </a:r>
          </a:p>
          <a:p>
            <a:pPr indent="-342900" algn="just" fontAlgn="ctr">
              <a:buFont typeface="Arial" panose="020B0604020202020204" pitchFamily="34" charset="0"/>
              <a:buChar char="•"/>
            </a:pPr>
            <a:r>
              <a:rPr lang="pt-BR" sz="1600" dirty="0">
                <a:solidFill>
                  <a:srgbClr val="000000"/>
                </a:solidFill>
                <a:latin typeface="+mj-lt"/>
                <a:cs typeface="Calibri" panose="020F0502020204030204" pitchFamily="34" charset="0"/>
              </a:rPr>
              <a:t>um funcionário público aplica o dinheiro de forma diferente da prevista em lei; </a:t>
            </a:r>
          </a:p>
          <a:p>
            <a:pPr indent="-342900" algn="just" fontAlgn="ctr">
              <a:buFont typeface="Arial" panose="020B0604020202020204" pitchFamily="34" charset="0"/>
              <a:buChar char="•"/>
            </a:pPr>
            <a:r>
              <a:rPr lang="pt-BR" sz="1600" dirty="0">
                <a:solidFill>
                  <a:srgbClr val="000000"/>
                </a:solidFill>
                <a:latin typeface="+mj-lt"/>
                <a:cs typeface="Calibri" panose="020F0502020204030204" pitchFamily="34" charset="0"/>
              </a:rPr>
              <a:t>o funcionário público apropria-se (ou concorre para tal) e desvia o bem, valor ou dinheiro público  de que tem a posse em razão do cargo, em proveito próprio ou de terceiros. </a:t>
            </a:r>
          </a:p>
          <a:p>
            <a:pPr algn="just"/>
            <a:endParaRPr lang="pt-BR" sz="2000" b="1" i="0" dirty="0">
              <a:solidFill>
                <a:schemeClr val="bg1"/>
              </a:solidFill>
              <a:effectLst/>
            </a:endParaRPr>
          </a:p>
          <a:p>
            <a:endParaRPr lang="pt-BR" sz="2000" b="1" i="0" dirty="0">
              <a:solidFill>
                <a:schemeClr val="bg1"/>
              </a:solidFill>
              <a:effectLst/>
            </a:endParaRPr>
          </a:p>
          <a:p>
            <a:r>
              <a:rPr lang="pt-BR" dirty="0"/>
              <a:t/>
            </a:r>
            <a:br>
              <a:rPr lang="pt-BR" dirty="0"/>
            </a:br>
            <a:endParaRPr lang="pt-BR" dirty="0"/>
          </a:p>
        </p:txBody>
      </p:sp>
      <p:sp>
        <p:nvSpPr>
          <p:cNvPr id="5" name="CaixaDeTexto 4">
            <a:extLst>
              <a:ext uri="{FF2B5EF4-FFF2-40B4-BE49-F238E27FC236}">
                <a16:creationId xmlns:a16="http://schemas.microsoft.com/office/drawing/2014/main" id="{B622BBA0-0304-FB63-E4C6-3E97794480F7}"/>
              </a:ext>
            </a:extLst>
          </p:cNvPr>
          <p:cNvSpPr txBox="1"/>
          <p:nvPr/>
        </p:nvSpPr>
        <p:spPr>
          <a:xfrm>
            <a:off x="6983577" y="2078445"/>
            <a:ext cx="4665084" cy="3363613"/>
          </a:xfrm>
          <a:prstGeom prst="rect">
            <a:avLst/>
          </a:prstGeom>
          <a:noFill/>
        </p:spPr>
        <p:txBody>
          <a:bodyPr wrap="square">
            <a:spAutoFit/>
          </a:bodyPr>
          <a:lstStyle/>
          <a:p>
            <a:pPr algn="ctr">
              <a:lnSpc>
                <a:spcPct val="150000"/>
              </a:lnSpc>
            </a:pPr>
            <a:r>
              <a:rPr lang="pt-BR" b="1" dirty="0">
                <a:solidFill>
                  <a:srgbClr val="000000"/>
                </a:solidFill>
                <a:cs typeface="Calibri" panose="020F0502020204030204" pitchFamily="34" charset="0"/>
              </a:rPr>
              <a:t>OBS: </a:t>
            </a:r>
            <a:r>
              <a:rPr lang="pt-BR" dirty="0">
                <a:solidFill>
                  <a:srgbClr val="000000"/>
                </a:solidFill>
                <a:cs typeface="Calibri" panose="020F0502020204030204" pitchFamily="34" charset="0"/>
              </a:rPr>
              <a:t>consideram-se agente público o agente político, o servidor público e todo aquele que exerce, ainda que transitoriamente ou sem remuneração, por eleição, nomeação, designação, contratação ou qualquer outra forma de investidura ou vínculo, mandato, cargo, emprego ou função</a:t>
            </a:r>
          </a:p>
        </p:txBody>
      </p:sp>
    </p:spTree>
    <p:extLst>
      <p:ext uri="{BB962C8B-B14F-4D97-AF65-F5344CB8AC3E}">
        <p14:creationId xmlns:p14="http://schemas.microsoft.com/office/powerpoint/2010/main" val="15755882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F7902FD4-81BB-397B-C664-00CB75FB8F44}"/>
              </a:ext>
            </a:extLst>
          </p:cNvPr>
          <p:cNvSpPr txBox="1"/>
          <p:nvPr/>
        </p:nvSpPr>
        <p:spPr>
          <a:xfrm>
            <a:off x="0" y="0"/>
            <a:ext cx="12188825" cy="6698721"/>
          </a:xfrm>
          <a:prstGeom prst="rect">
            <a:avLst/>
          </a:prstGeom>
        </p:spPr>
        <p:txBody>
          <a:bodyPr vert="horz" lIns="91440" tIns="45720" rIns="91440" bIns="45720" rtlCol="0" anchor="ctr">
            <a:normAutofit fontScale="62500" lnSpcReduction="20000"/>
          </a:bodyPr>
          <a:lstStyle/>
          <a:p>
            <a:pPr>
              <a:lnSpc>
                <a:spcPct val="90000"/>
              </a:lnSpc>
              <a:spcBef>
                <a:spcPct val="20000"/>
              </a:spcBef>
              <a:spcAft>
                <a:spcPts val="600"/>
              </a:spcAft>
              <a:buClr>
                <a:schemeClr val="tx1"/>
              </a:buClr>
              <a:buSzPct val="80000"/>
            </a:pPr>
            <a:r>
              <a:rPr lang="en-US" sz="5600" b="1" cap="all" dirty="0">
                <a:ln w="3175" cmpd="sng">
                  <a:noFill/>
                </a:ln>
                <a:solidFill>
                  <a:schemeClr val="bg2">
                    <a:lumMod val="75000"/>
                  </a:schemeClr>
                </a:solidFill>
                <a:effectLst>
                  <a:outerShdw blurRad="50800" dist="38100" dir="2700000" algn="tl" rotWithShape="0">
                    <a:prstClr val="black">
                      <a:alpha val="40000"/>
                    </a:prstClr>
                  </a:outerShdw>
                </a:effectLst>
                <a:latin typeface="+mj-lt"/>
                <a:ea typeface="+mj-ea"/>
                <a:cs typeface="Times New Roman" panose="02020603050405020304" pitchFamily="18" charset="0"/>
              </a:rPr>
              <a:t>Atos de </a:t>
            </a:r>
            <a:r>
              <a:rPr lang="en-US" sz="5600" b="1" cap="all" dirty="0" err="1">
                <a:ln w="3175" cmpd="sng">
                  <a:noFill/>
                </a:ln>
                <a:solidFill>
                  <a:schemeClr val="bg2">
                    <a:lumMod val="75000"/>
                  </a:schemeClr>
                </a:solidFill>
                <a:effectLst>
                  <a:outerShdw blurRad="50800" dist="38100" dir="2700000" algn="tl" rotWithShape="0">
                    <a:prstClr val="black">
                      <a:alpha val="40000"/>
                    </a:prstClr>
                  </a:outerShdw>
                </a:effectLst>
                <a:latin typeface="+mj-lt"/>
                <a:ea typeface="+mj-ea"/>
                <a:cs typeface="Times New Roman" panose="02020603050405020304" pitchFamily="18" charset="0"/>
              </a:rPr>
              <a:t>improbidade</a:t>
            </a:r>
            <a:r>
              <a:rPr lang="en-US" sz="5600" b="1" cap="all" dirty="0">
                <a:ln w="3175" cmpd="sng">
                  <a:noFill/>
                </a:ln>
                <a:solidFill>
                  <a:schemeClr val="bg2">
                    <a:lumMod val="75000"/>
                  </a:schemeClr>
                </a:solidFill>
                <a:effectLst>
                  <a:outerShdw blurRad="50800" dist="38100" dir="2700000" algn="tl" rotWithShape="0">
                    <a:prstClr val="black">
                      <a:alpha val="40000"/>
                    </a:prstClr>
                  </a:outerShdw>
                </a:effectLst>
                <a:latin typeface="+mj-lt"/>
                <a:ea typeface="+mj-ea"/>
                <a:cs typeface="Times New Roman" panose="02020603050405020304" pitchFamily="18" charset="0"/>
              </a:rPr>
              <a:t> </a:t>
            </a:r>
            <a:r>
              <a:rPr lang="en-US" sz="5600" b="1" cap="all" dirty="0" err="1">
                <a:ln w="3175" cmpd="sng">
                  <a:noFill/>
                </a:ln>
                <a:solidFill>
                  <a:schemeClr val="bg2">
                    <a:lumMod val="75000"/>
                  </a:schemeClr>
                </a:solidFill>
                <a:effectLst>
                  <a:outerShdw blurRad="50800" dist="38100" dir="2700000" algn="tl" rotWithShape="0">
                    <a:prstClr val="black">
                      <a:alpha val="40000"/>
                    </a:prstClr>
                  </a:outerShdw>
                </a:effectLst>
                <a:latin typeface="+mj-lt"/>
                <a:ea typeface="+mj-ea"/>
                <a:cs typeface="Times New Roman" panose="02020603050405020304" pitchFamily="18" charset="0"/>
              </a:rPr>
              <a:t>administrativa</a:t>
            </a:r>
            <a:r>
              <a:rPr lang="en-US" sz="5600" b="1" cap="all" dirty="0">
                <a:ln w="3175" cmpd="sng">
                  <a:noFill/>
                </a:ln>
                <a:solidFill>
                  <a:schemeClr val="bg2">
                    <a:lumMod val="75000"/>
                  </a:schemeClr>
                </a:solidFill>
                <a:effectLst>
                  <a:outerShdw blurRad="50800" dist="38100" dir="2700000" algn="tl" rotWithShape="0">
                    <a:prstClr val="black">
                      <a:alpha val="40000"/>
                    </a:prstClr>
                  </a:outerShdw>
                </a:effectLst>
                <a:latin typeface="+mj-lt"/>
                <a:ea typeface="+mj-ea"/>
                <a:cs typeface="Times New Roman" panose="02020603050405020304" pitchFamily="18" charset="0"/>
              </a:rPr>
              <a:t> entre outros</a:t>
            </a:r>
          </a:p>
          <a:p>
            <a:pPr>
              <a:lnSpc>
                <a:spcPct val="90000"/>
              </a:lnSpc>
              <a:spcBef>
                <a:spcPct val="20000"/>
              </a:spcBef>
              <a:spcAft>
                <a:spcPts val="600"/>
              </a:spcAft>
              <a:buClr>
                <a:schemeClr val="tx1"/>
              </a:buClr>
              <a:buSzPct val="80000"/>
            </a:pPr>
            <a:r>
              <a:rPr lang="en-US" sz="3200" b="1" cap="all" dirty="0">
                <a:ln w="3175" cmpd="sng">
                  <a:noFill/>
                </a:ln>
                <a:effectLst>
                  <a:outerShdw blurRad="50800" dist="38100" dir="2700000" algn="tl" rotWithShape="0">
                    <a:prstClr val="black">
                      <a:alpha val="40000"/>
                    </a:prstClr>
                  </a:outerShdw>
                </a:effectLst>
                <a:latin typeface="+mj-lt"/>
                <a:ea typeface="+mj-ea"/>
                <a:cs typeface="Times New Roman" panose="02020603050405020304" pitchFamily="18" charset="0"/>
              </a:rPr>
              <a:t>Lei 14.230/2021</a:t>
            </a:r>
          </a:p>
          <a:p>
            <a:pPr>
              <a:lnSpc>
                <a:spcPct val="170000"/>
              </a:lnSpc>
              <a:spcBef>
                <a:spcPct val="20000"/>
              </a:spcBef>
              <a:spcAft>
                <a:spcPts val="600"/>
              </a:spcAft>
              <a:buClr>
                <a:schemeClr val="tx1"/>
              </a:buClr>
              <a:buSzPct val="80000"/>
              <a:buFont typeface="Wingdings 3" panose="05040102010807070707" pitchFamily="18" charset="2"/>
              <a:buChar char=""/>
            </a:pPr>
            <a:r>
              <a:rPr lang="en-US" sz="2000" b="0" i="0" dirty="0">
                <a:solidFill>
                  <a:schemeClr val="bg1"/>
                </a:solidFill>
              </a:rPr>
              <a:t> </a:t>
            </a:r>
            <a:r>
              <a:rPr lang="en-US" sz="2000" b="0" i="0" dirty="0" err="1">
                <a:solidFill>
                  <a:schemeClr val="bg1"/>
                </a:solidFill>
              </a:rPr>
              <a:t>Receber</a:t>
            </a:r>
            <a:r>
              <a:rPr lang="en-US" sz="2000" b="0" i="0" dirty="0">
                <a:solidFill>
                  <a:schemeClr val="bg1"/>
                </a:solidFill>
              </a:rPr>
              <a:t>, para </a:t>
            </a:r>
            <a:r>
              <a:rPr lang="en-US" sz="2000" b="0" i="0" dirty="0" err="1">
                <a:solidFill>
                  <a:schemeClr val="bg1"/>
                </a:solidFill>
              </a:rPr>
              <a:t>si</a:t>
            </a:r>
            <a:r>
              <a:rPr lang="en-US" sz="2000" b="0" i="0" dirty="0">
                <a:solidFill>
                  <a:schemeClr val="bg1"/>
                </a:solidFill>
              </a:rPr>
              <a:t> </a:t>
            </a:r>
            <a:r>
              <a:rPr lang="en-US" sz="2000" b="0" i="0" dirty="0" err="1">
                <a:solidFill>
                  <a:schemeClr val="bg1"/>
                </a:solidFill>
              </a:rPr>
              <a:t>ou</a:t>
            </a:r>
            <a:r>
              <a:rPr lang="en-US" sz="2000" b="0" i="0" dirty="0">
                <a:solidFill>
                  <a:schemeClr val="bg1"/>
                </a:solidFill>
              </a:rPr>
              <a:t> para </a:t>
            </a:r>
            <a:r>
              <a:rPr lang="en-US" sz="2000" b="0" i="0" dirty="0" err="1">
                <a:solidFill>
                  <a:schemeClr val="bg1"/>
                </a:solidFill>
              </a:rPr>
              <a:t>outrem</a:t>
            </a:r>
            <a:r>
              <a:rPr lang="en-US" sz="2000" b="0" i="0" dirty="0">
                <a:solidFill>
                  <a:schemeClr val="bg1"/>
                </a:solidFill>
              </a:rPr>
              <a:t>, </a:t>
            </a:r>
            <a:r>
              <a:rPr lang="en-US" sz="2000" b="0" i="0" dirty="0" err="1">
                <a:solidFill>
                  <a:schemeClr val="bg1"/>
                </a:solidFill>
              </a:rPr>
              <a:t>dinheiro</a:t>
            </a:r>
            <a:r>
              <a:rPr lang="en-US" sz="2000" b="0" i="0" dirty="0">
                <a:solidFill>
                  <a:schemeClr val="bg1"/>
                </a:solidFill>
              </a:rPr>
              <a:t>, </a:t>
            </a:r>
            <a:r>
              <a:rPr lang="en-US" sz="2000" b="0" i="0" dirty="0" err="1">
                <a:solidFill>
                  <a:schemeClr val="bg1"/>
                </a:solidFill>
              </a:rPr>
              <a:t>bem</a:t>
            </a:r>
            <a:r>
              <a:rPr lang="en-US" sz="2000" b="0" i="0" dirty="0">
                <a:solidFill>
                  <a:schemeClr val="bg1"/>
                </a:solidFill>
              </a:rPr>
              <a:t> </a:t>
            </a:r>
            <a:r>
              <a:rPr lang="en-US" sz="2000" b="0" i="0" dirty="0" err="1">
                <a:solidFill>
                  <a:schemeClr val="bg1"/>
                </a:solidFill>
              </a:rPr>
              <a:t>móvel</a:t>
            </a:r>
            <a:r>
              <a:rPr lang="en-US" sz="2000" b="0" i="0" dirty="0">
                <a:solidFill>
                  <a:schemeClr val="bg1"/>
                </a:solidFill>
              </a:rPr>
              <a:t> </a:t>
            </a:r>
            <a:r>
              <a:rPr lang="en-US" sz="2000" b="0" i="0" dirty="0" err="1">
                <a:solidFill>
                  <a:schemeClr val="bg1"/>
                </a:solidFill>
              </a:rPr>
              <a:t>ou</a:t>
            </a:r>
            <a:r>
              <a:rPr lang="en-US" sz="2000" b="0" i="0" dirty="0">
                <a:solidFill>
                  <a:schemeClr val="bg1"/>
                </a:solidFill>
              </a:rPr>
              <a:t> </a:t>
            </a:r>
            <a:r>
              <a:rPr lang="en-US" sz="2000" b="0" i="0" dirty="0" err="1">
                <a:solidFill>
                  <a:schemeClr val="bg1"/>
                </a:solidFill>
              </a:rPr>
              <a:t>imóvel</a:t>
            </a:r>
            <a:r>
              <a:rPr lang="en-US" sz="2000" b="0" i="0" dirty="0">
                <a:solidFill>
                  <a:schemeClr val="bg1"/>
                </a:solidFill>
              </a:rPr>
              <a:t>, </a:t>
            </a:r>
            <a:r>
              <a:rPr lang="en-US" sz="2000" b="0" i="0" dirty="0" err="1">
                <a:solidFill>
                  <a:schemeClr val="bg1"/>
                </a:solidFill>
              </a:rPr>
              <a:t>ou</a:t>
            </a:r>
            <a:r>
              <a:rPr lang="en-US" sz="2000" b="0" i="0" dirty="0">
                <a:solidFill>
                  <a:schemeClr val="bg1"/>
                </a:solidFill>
              </a:rPr>
              <a:t> </a:t>
            </a:r>
            <a:r>
              <a:rPr lang="en-US" sz="2000" b="0" i="0" dirty="0" err="1">
                <a:solidFill>
                  <a:schemeClr val="bg1"/>
                </a:solidFill>
              </a:rPr>
              <a:t>qualquer</a:t>
            </a:r>
            <a:r>
              <a:rPr lang="en-US" sz="2000" b="0" i="0" dirty="0">
                <a:solidFill>
                  <a:schemeClr val="bg1"/>
                </a:solidFill>
              </a:rPr>
              <a:t> </a:t>
            </a:r>
            <a:r>
              <a:rPr lang="en-US" sz="2000" b="0" i="0" dirty="0" err="1">
                <a:solidFill>
                  <a:schemeClr val="bg1"/>
                </a:solidFill>
              </a:rPr>
              <a:t>outra</a:t>
            </a:r>
            <a:r>
              <a:rPr lang="en-US" sz="2000" b="0" i="0" dirty="0">
                <a:solidFill>
                  <a:schemeClr val="bg1"/>
                </a:solidFill>
              </a:rPr>
              <a:t> </a:t>
            </a:r>
            <a:r>
              <a:rPr lang="en-US" sz="2000" b="0" i="0" dirty="0" err="1">
                <a:solidFill>
                  <a:schemeClr val="bg1"/>
                </a:solidFill>
              </a:rPr>
              <a:t>vantagem</a:t>
            </a:r>
            <a:r>
              <a:rPr lang="en-US" sz="2000" b="0" i="0" dirty="0">
                <a:solidFill>
                  <a:schemeClr val="bg1"/>
                </a:solidFill>
              </a:rPr>
              <a:t> </a:t>
            </a:r>
            <a:r>
              <a:rPr lang="en-US" sz="2000" b="0" i="0" dirty="0" err="1">
                <a:solidFill>
                  <a:schemeClr val="bg1"/>
                </a:solidFill>
              </a:rPr>
              <a:t>econômica</a:t>
            </a:r>
            <a:r>
              <a:rPr lang="en-US" sz="2000" b="0" i="0" dirty="0">
                <a:solidFill>
                  <a:schemeClr val="bg1"/>
                </a:solidFill>
              </a:rPr>
              <a:t>, </a:t>
            </a:r>
            <a:r>
              <a:rPr lang="en-US" sz="2000" b="0" i="0" dirty="0" err="1">
                <a:solidFill>
                  <a:schemeClr val="bg1"/>
                </a:solidFill>
              </a:rPr>
              <a:t>direta</a:t>
            </a:r>
            <a:r>
              <a:rPr lang="en-US" sz="2000" b="0" i="0" dirty="0">
                <a:solidFill>
                  <a:schemeClr val="bg1"/>
                </a:solidFill>
              </a:rPr>
              <a:t> </a:t>
            </a:r>
            <a:r>
              <a:rPr lang="en-US" sz="2000" b="0" i="0" dirty="0" err="1">
                <a:solidFill>
                  <a:schemeClr val="bg1"/>
                </a:solidFill>
              </a:rPr>
              <a:t>ou</a:t>
            </a:r>
            <a:r>
              <a:rPr lang="en-US" sz="2000" b="0" i="0" dirty="0">
                <a:solidFill>
                  <a:schemeClr val="bg1"/>
                </a:solidFill>
              </a:rPr>
              <a:t> </a:t>
            </a:r>
            <a:r>
              <a:rPr lang="en-US" sz="2000" b="0" i="0" dirty="0" err="1">
                <a:solidFill>
                  <a:schemeClr val="bg1"/>
                </a:solidFill>
              </a:rPr>
              <a:t>indireta</a:t>
            </a:r>
            <a:r>
              <a:rPr lang="en-US" sz="2000" b="0" i="0" dirty="0">
                <a:solidFill>
                  <a:schemeClr val="bg1"/>
                </a:solidFill>
              </a:rPr>
              <a:t>, a </a:t>
            </a:r>
            <a:r>
              <a:rPr lang="en-US" sz="2000" b="0" i="0" dirty="0" err="1">
                <a:solidFill>
                  <a:schemeClr val="bg1"/>
                </a:solidFill>
              </a:rPr>
              <a:t>título</a:t>
            </a:r>
            <a:r>
              <a:rPr lang="en-US" sz="2000" b="0" i="0" dirty="0">
                <a:solidFill>
                  <a:schemeClr val="bg1"/>
                </a:solidFill>
              </a:rPr>
              <a:t> de </a:t>
            </a:r>
            <a:r>
              <a:rPr lang="en-US" sz="2000" b="0" i="0" dirty="0" err="1">
                <a:solidFill>
                  <a:schemeClr val="bg1"/>
                </a:solidFill>
              </a:rPr>
              <a:t>comissão</a:t>
            </a:r>
            <a:r>
              <a:rPr lang="en-US" sz="2000" b="0" i="0" dirty="0">
                <a:solidFill>
                  <a:schemeClr val="bg1"/>
                </a:solidFill>
              </a:rPr>
              <a:t>, </a:t>
            </a:r>
            <a:r>
              <a:rPr lang="en-US" sz="2000" b="0" i="0" dirty="0" err="1">
                <a:solidFill>
                  <a:schemeClr val="bg1"/>
                </a:solidFill>
              </a:rPr>
              <a:t>percentagem</a:t>
            </a:r>
            <a:r>
              <a:rPr lang="en-US" sz="2000" b="0" i="0" dirty="0">
                <a:solidFill>
                  <a:schemeClr val="bg1"/>
                </a:solidFill>
              </a:rPr>
              <a:t>, </a:t>
            </a:r>
            <a:r>
              <a:rPr lang="en-US" sz="2000" b="0" i="0" dirty="0" err="1">
                <a:solidFill>
                  <a:schemeClr val="bg1"/>
                </a:solidFill>
              </a:rPr>
              <a:t>gratificação</a:t>
            </a:r>
            <a:r>
              <a:rPr lang="en-US" sz="2000" b="0" i="0" dirty="0">
                <a:solidFill>
                  <a:schemeClr val="bg1"/>
                </a:solidFill>
              </a:rPr>
              <a:t> </a:t>
            </a:r>
            <a:r>
              <a:rPr lang="en-US" sz="2000" b="0" i="0" dirty="0" err="1">
                <a:solidFill>
                  <a:schemeClr val="bg1"/>
                </a:solidFill>
              </a:rPr>
              <a:t>ou</a:t>
            </a:r>
            <a:r>
              <a:rPr lang="en-US" sz="2000" b="0" i="0" dirty="0">
                <a:solidFill>
                  <a:schemeClr val="bg1"/>
                </a:solidFill>
              </a:rPr>
              <a:t> </a:t>
            </a:r>
            <a:r>
              <a:rPr lang="en-US" sz="2000" b="0" i="0" dirty="0" err="1">
                <a:solidFill>
                  <a:schemeClr val="bg1"/>
                </a:solidFill>
              </a:rPr>
              <a:t>presente</a:t>
            </a:r>
            <a:r>
              <a:rPr lang="en-US" sz="2000" b="0" i="0" dirty="0">
                <a:solidFill>
                  <a:schemeClr val="bg1"/>
                </a:solidFill>
              </a:rPr>
              <a:t> de </a:t>
            </a:r>
            <a:r>
              <a:rPr lang="en-US" sz="2000" b="0" i="0" dirty="0" err="1">
                <a:solidFill>
                  <a:schemeClr val="bg1"/>
                </a:solidFill>
              </a:rPr>
              <a:t>quem</a:t>
            </a:r>
            <a:r>
              <a:rPr lang="en-US" sz="2000" b="0" i="0" dirty="0">
                <a:solidFill>
                  <a:schemeClr val="bg1"/>
                </a:solidFill>
              </a:rPr>
              <a:t> </a:t>
            </a:r>
            <a:r>
              <a:rPr lang="en-US" sz="2000" b="0" i="0" dirty="0" err="1">
                <a:solidFill>
                  <a:schemeClr val="bg1"/>
                </a:solidFill>
              </a:rPr>
              <a:t>tenha</a:t>
            </a:r>
            <a:r>
              <a:rPr lang="en-US" sz="2000" b="0" i="0" dirty="0">
                <a:solidFill>
                  <a:schemeClr val="bg1"/>
                </a:solidFill>
              </a:rPr>
              <a:t> interesse, </a:t>
            </a:r>
            <a:r>
              <a:rPr lang="en-US" sz="2000" b="0" i="0" dirty="0" err="1">
                <a:solidFill>
                  <a:schemeClr val="bg1"/>
                </a:solidFill>
              </a:rPr>
              <a:t>direto</a:t>
            </a:r>
            <a:r>
              <a:rPr lang="en-US" sz="2000" b="0" i="0" dirty="0">
                <a:solidFill>
                  <a:schemeClr val="bg1"/>
                </a:solidFill>
              </a:rPr>
              <a:t> </a:t>
            </a:r>
            <a:r>
              <a:rPr lang="en-US" sz="2000" b="0" i="0" dirty="0" err="1">
                <a:solidFill>
                  <a:schemeClr val="bg1"/>
                </a:solidFill>
              </a:rPr>
              <a:t>ou</a:t>
            </a:r>
            <a:r>
              <a:rPr lang="en-US" sz="2000" b="0" i="0" dirty="0">
                <a:solidFill>
                  <a:schemeClr val="bg1"/>
                </a:solidFill>
              </a:rPr>
              <a:t> </a:t>
            </a:r>
            <a:r>
              <a:rPr lang="en-US" sz="2000" b="0" i="0" dirty="0" err="1">
                <a:solidFill>
                  <a:schemeClr val="bg1"/>
                </a:solidFill>
              </a:rPr>
              <a:t>indireto</a:t>
            </a:r>
            <a:r>
              <a:rPr lang="en-US" sz="2000" b="0" i="0" dirty="0">
                <a:solidFill>
                  <a:schemeClr val="bg1"/>
                </a:solidFill>
              </a:rPr>
              <a:t>, que </a:t>
            </a:r>
            <a:r>
              <a:rPr lang="en-US" sz="2000" b="0" i="0" dirty="0" err="1">
                <a:solidFill>
                  <a:schemeClr val="bg1"/>
                </a:solidFill>
              </a:rPr>
              <a:t>possa</a:t>
            </a:r>
            <a:r>
              <a:rPr lang="en-US" sz="2000" b="0" i="0" dirty="0">
                <a:solidFill>
                  <a:schemeClr val="bg1"/>
                </a:solidFill>
              </a:rPr>
              <a:t> ser </a:t>
            </a:r>
            <a:r>
              <a:rPr lang="en-US" sz="2000" b="0" i="0" dirty="0" err="1">
                <a:solidFill>
                  <a:schemeClr val="bg1"/>
                </a:solidFill>
              </a:rPr>
              <a:t>atingido</a:t>
            </a:r>
            <a:r>
              <a:rPr lang="en-US" sz="2000" b="0" i="0" dirty="0">
                <a:solidFill>
                  <a:schemeClr val="bg1"/>
                </a:solidFill>
              </a:rPr>
              <a:t> </a:t>
            </a:r>
            <a:r>
              <a:rPr lang="en-US" sz="2000" b="0" i="0" dirty="0" err="1">
                <a:solidFill>
                  <a:schemeClr val="bg1"/>
                </a:solidFill>
              </a:rPr>
              <a:t>ou</a:t>
            </a:r>
            <a:r>
              <a:rPr lang="en-US" sz="2000" b="0" i="0" dirty="0">
                <a:solidFill>
                  <a:schemeClr val="bg1"/>
                </a:solidFill>
              </a:rPr>
              <a:t> </a:t>
            </a:r>
            <a:r>
              <a:rPr lang="en-US" sz="2000" b="0" i="0" dirty="0" err="1">
                <a:solidFill>
                  <a:schemeClr val="bg1"/>
                </a:solidFill>
              </a:rPr>
              <a:t>amparado</a:t>
            </a:r>
            <a:r>
              <a:rPr lang="en-US" sz="2000" b="0" i="0" dirty="0">
                <a:solidFill>
                  <a:schemeClr val="bg1"/>
                </a:solidFill>
              </a:rPr>
              <a:t> </a:t>
            </a:r>
            <a:r>
              <a:rPr lang="en-US" sz="2000" b="0" i="0" dirty="0" err="1">
                <a:solidFill>
                  <a:schemeClr val="bg1"/>
                </a:solidFill>
              </a:rPr>
              <a:t>por</a:t>
            </a:r>
            <a:r>
              <a:rPr lang="en-US" sz="2000" b="0" i="0" dirty="0">
                <a:solidFill>
                  <a:schemeClr val="bg1"/>
                </a:solidFill>
              </a:rPr>
              <a:t> </a:t>
            </a:r>
            <a:r>
              <a:rPr lang="en-US" sz="2000" b="0" i="0" dirty="0" err="1">
                <a:solidFill>
                  <a:schemeClr val="bg1"/>
                </a:solidFill>
              </a:rPr>
              <a:t>ação</a:t>
            </a:r>
            <a:r>
              <a:rPr lang="en-US" sz="2000" b="0" i="0" dirty="0">
                <a:solidFill>
                  <a:schemeClr val="bg1"/>
                </a:solidFill>
              </a:rPr>
              <a:t> </a:t>
            </a:r>
            <a:r>
              <a:rPr lang="en-US" sz="2000" b="0" i="0" dirty="0" err="1">
                <a:solidFill>
                  <a:schemeClr val="bg1"/>
                </a:solidFill>
              </a:rPr>
              <a:t>ou</a:t>
            </a:r>
            <a:r>
              <a:rPr lang="en-US" sz="2000" b="0" i="0" dirty="0">
                <a:solidFill>
                  <a:schemeClr val="bg1"/>
                </a:solidFill>
              </a:rPr>
              <a:t> </a:t>
            </a:r>
            <a:r>
              <a:rPr lang="en-US" sz="2000" b="0" i="0" dirty="0" err="1">
                <a:solidFill>
                  <a:schemeClr val="bg1"/>
                </a:solidFill>
              </a:rPr>
              <a:t>omissão</a:t>
            </a:r>
            <a:r>
              <a:rPr lang="en-US" sz="2000" b="0" i="0" dirty="0">
                <a:solidFill>
                  <a:schemeClr val="bg1"/>
                </a:solidFill>
              </a:rPr>
              <a:t> </a:t>
            </a:r>
            <a:r>
              <a:rPr lang="en-US" sz="2000" b="0" i="0" dirty="0" err="1">
                <a:solidFill>
                  <a:schemeClr val="bg1"/>
                </a:solidFill>
              </a:rPr>
              <a:t>decorrente</a:t>
            </a:r>
            <a:r>
              <a:rPr lang="en-US" sz="2000" b="0" i="0" dirty="0">
                <a:solidFill>
                  <a:schemeClr val="bg1"/>
                </a:solidFill>
              </a:rPr>
              <a:t> das </a:t>
            </a:r>
            <a:r>
              <a:rPr lang="en-US" sz="2000" b="0" i="0" dirty="0" err="1">
                <a:solidFill>
                  <a:schemeClr val="bg1"/>
                </a:solidFill>
              </a:rPr>
              <a:t>atribuições</a:t>
            </a:r>
            <a:r>
              <a:rPr lang="en-US" sz="2000" b="0" i="0" dirty="0">
                <a:solidFill>
                  <a:schemeClr val="bg1"/>
                </a:solidFill>
              </a:rPr>
              <a:t> do </a:t>
            </a:r>
            <a:r>
              <a:rPr lang="en-US" sz="2000" b="0" i="0" dirty="0" err="1">
                <a:solidFill>
                  <a:schemeClr val="bg1"/>
                </a:solidFill>
              </a:rPr>
              <a:t>agente</a:t>
            </a:r>
            <a:r>
              <a:rPr lang="en-US" sz="2000" b="0" i="0" dirty="0">
                <a:solidFill>
                  <a:schemeClr val="bg1"/>
                </a:solidFill>
              </a:rPr>
              <a:t> </a:t>
            </a:r>
            <a:r>
              <a:rPr lang="en-US" sz="2000" b="0" i="0" dirty="0" err="1">
                <a:solidFill>
                  <a:schemeClr val="bg1"/>
                </a:solidFill>
              </a:rPr>
              <a:t>público</a:t>
            </a:r>
            <a:r>
              <a:rPr lang="en-US" sz="2000" dirty="0">
                <a:solidFill>
                  <a:schemeClr val="bg1"/>
                </a:solidFill>
              </a:rPr>
              <a:t>; </a:t>
            </a:r>
            <a:r>
              <a:rPr lang="en-US" sz="2000" b="0" i="0" dirty="0" err="1">
                <a:solidFill>
                  <a:schemeClr val="bg1"/>
                </a:solidFill>
              </a:rPr>
              <a:t>receber</a:t>
            </a:r>
            <a:r>
              <a:rPr lang="en-US" sz="2000" b="0" i="0" dirty="0">
                <a:solidFill>
                  <a:schemeClr val="bg1"/>
                </a:solidFill>
              </a:rPr>
              <a:t> </a:t>
            </a:r>
            <a:r>
              <a:rPr lang="en-US" sz="2000" b="0" i="0" dirty="0" err="1">
                <a:solidFill>
                  <a:schemeClr val="bg1"/>
                </a:solidFill>
              </a:rPr>
              <a:t>vantagem</a:t>
            </a:r>
            <a:r>
              <a:rPr lang="en-US" sz="2000" b="0" i="0" dirty="0">
                <a:solidFill>
                  <a:schemeClr val="bg1"/>
                </a:solidFill>
              </a:rPr>
              <a:t> </a:t>
            </a:r>
            <a:r>
              <a:rPr lang="en-US" sz="2000" b="0" i="0" dirty="0" err="1">
                <a:solidFill>
                  <a:schemeClr val="bg1"/>
                </a:solidFill>
              </a:rPr>
              <a:t>econômica</a:t>
            </a:r>
            <a:r>
              <a:rPr lang="en-US" sz="2000" b="0" i="0" dirty="0">
                <a:solidFill>
                  <a:schemeClr val="bg1"/>
                </a:solidFill>
              </a:rPr>
              <a:t> de </a:t>
            </a:r>
            <a:r>
              <a:rPr lang="en-US" sz="2000" b="0" i="0" dirty="0" err="1">
                <a:solidFill>
                  <a:schemeClr val="bg1"/>
                </a:solidFill>
              </a:rPr>
              <a:t>qualquer</a:t>
            </a:r>
            <a:r>
              <a:rPr lang="en-US" sz="2000" b="0" i="0" dirty="0">
                <a:solidFill>
                  <a:schemeClr val="bg1"/>
                </a:solidFill>
              </a:rPr>
              <a:t> </a:t>
            </a:r>
            <a:r>
              <a:rPr lang="en-US" sz="2000" b="0" i="0" dirty="0" err="1">
                <a:solidFill>
                  <a:schemeClr val="bg1"/>
                </a:solidFill>
              </a:rPr>
              <a:t>natureza</a:t>
            </a:r>
            <a:r>
              <a:rPr lang="en-US" sz="2000" b="0" i="0" dirty="0">
                <a:solidFill>
                  <a:schemeClr val="bg1"/>
                </a:solidFill>
              </a:rPr>
              <a:t>, </a:t>
            </a:r>
            <a:r>
              <a:rPr lang="en-US" sz="2000" b="0" i="0" dirty="0" err="1">
                <a:solidFill>
                  <a:schemeClr val="bg1"/>
                </a:solidFill>
              </a:rPr>
              <a:t>direta</a:t>
            </a:r>
            <a:r>
              <a:rPr lang="en-US" sz="2000" b="0" i="0" dirty="0">
                <a:solidFill>
                  <a:schemeClr val="bg1"/>
                </a:solidFill>
              </a:rPr>
              <a:t> </a:t>
            </a:r>
            <a:r>
              <a:rPr lang="en-US" sz="2000" b="0" i="0" dirty="0" err="1">
                <a:solidFill>
                  <a:schemeClr val="bg1"/>
                </a:solidFill>
              </a:rPr>
              <a:t>ou</a:t>
            </a:r>
            <a:r>
              <a:rPr lang="en-US" sz="2000" b="0" i="0" dirty="0">
                <a:solidFill>
                  <a:schemeClr val="bg1"/>
                </a:solidFill>
              </a:rPr>
              <a:t> </a:t>
            </a:r>
            <a:r>
              <a:rPr lang="en-US" sz="2000" b="0" i="0" dirty="0" err="1">
                <a:solidFill>
                  <a:schemeClr val="bg1"/>
                </a:solidFill>
              </a:rPr>
              <a:t>indireta</a:t>
            </a:r>
            <a:r>
              <a:rPr lang="en-US" sz="2000" b="0" i="0" dirty="0">
                <a:solidFill>
                  <a:schemeClr val="bg1"/>
                </a:solidFill>
              </a:rPr>
              <a:t>, para </a:t>
            </a:r>
            <a:r>
              <a:rPr lang="en-US" sz="2000" b="0" i="0" dirty="0" err="1">
                <a:solidFill>
                  <a:schemeClr val="bg1"/>
                </a:solidFill>
              </a:rPr>
              <a:t>fazer</a:t>
            </a:r>
            <a:r>
              <a:rPr lang="en-US" sz="2000" b="0" i="0" dirty="0">
                <a:solidFill>
                  <a:schemeClr val="bg1"/>
                </a:solidFill>
              </a:rPr>
              <a:t> </a:t>
            </a:r>
            <a:r>
              <a:rPr lang="en-US" sz="2000" b="0" i="0" dirty="0" err="1">
                <a:solidFill>
                  <a:schemeClr val="bg1"/>
                </a:solidFill>
              </a:rPr>
              <a:t>declaração</a:t>
            </a:r>
            <a:r>
              <a:rPr lang="en-US" sz="2000" b="0" i="0" dirty="0">
                <a:solidFill>
                  <a:schemeClr val="bg1"/>
                </a:solidFill>
              </a:rPr>
              <a:t> falsa </a:t>
            </a:r>
            <a:r>
              <a:rPr lang="en-US" sz="2000" b="0" i="0" dirty="0" err="1">
                <a:solidFill>
                  <a:schemeClr val="bg1"/>
                </a:solidFill>
              </a:rPr>
              <a:t>sobre</a:t>
            </a:r>
            <a:r>
              <a:rPr lang="en-US" sz="2000" b="0" i="0" dirty="0">
                <a:solidFill>
                  <a:schemeClr val="bg1"/>
                </a:solidFill>
              </a:rPr>
              <a:t> </a:t>
            </a:r>
            <a:r>
              <a:rPr lang="en-US" sz="2000" b="0" i="0" dirty="0" err="1">
                <a:solidFill>
                  <a:schemeClr val="bg1"/>
                </a:solidFill>
              </a:rPr>
              <a:t>qualquer</a:t>
            </a:r>
            <a:r>
              <a:rPr lang="en-US" sz="2000" b="0" i="0" dirty="0">
                <a:solidFill>
                  <a:schemeClr val="bg1"/>
                </a:solidFill>
              </a:rPr>
              <a:t> dado </a:t>
            </a:r>
            <a:r>
              <a:rPr lang="en-US" sz="2000" b="0" i="0" dirty="0" err="1">
                <a:solidFill>
                  <a:schemeClr val="bg1"/>
                </a:solidFill>
              </a:rPr>
              <a:t>técnico</a:t>
            </a:r>
            <a:r>
              <a:rPr lang="en-US" sz="2000" b="0" i="0" dirty="0">
                <a:solidFill>
                  <a:schemeClr val="bg1"/>
                </a:solidFill>
              </a:rPr>
              <a:t> que </a:t>
            </a:r>
            <a:r>
              <a:rPr lang="en-US" sz="2000" b="0" i="0" dirty="0" err="1">
                <a:solidFill>
                  <a:schemeClr val="bg1"/>
                </a:solidFill>
              </a:rPr>
              <a:t>envolva</a:t>
            </a:r>
            <a:r>
              <a:rPr lang="en-US" sz="2000" b="0" i="0" dirty="0">
                <a:solidFill>
                  <a:schemeClr val="bg1"/>
                </a:solidFill>
              </a:rPr>
              <a:t> </a:t>
            </a:r>
            <a:r>
              <a:rPr lang="en-US" sz="2000" b="0" i="0" dirty="0" err="1">
                <a:solidFill>
                  <a:schemeClr val="bg1"/>
                </a:solidFill>
              </a:rPr>
              <a:t>obras</a:t>
            </a:r>
            <a:r>
              <a:rPr lang="en-US" sz="2000" b="0" i="0" dirty="0">
                <a:solidFill>
                  <a:schemeClr val="bg1"/>
                </a:solidFill>
              </a:rPr>
              <a:t> </a:t>
            </a:r>
            <a:r>
              <a:rPr lang="en-US" sz="2000" b="0" i="0" dirty="0" err="1">
                <a:solidFill>
                  <a:schemeClr val="bg1"/>
                </a:solidFill>
              </a:rPr>
              <a:t>públicas</a:t>
            </a:r>
            <a:r>
              <a:rPr lang="en-US" sz="2000" b="0" i="0" dirty="0">
                <a:solidFill>
                  <a:schemeClr val="bg1"/>
                </a:solidFill>
              </a:rPr>
              <a:t> </a:t>
            </a:r>
            <a:r>
              <a:rPr lang="en-US" sz="2000" b="0" i="0" dirty="0" err="1">
                <a:solidFill>
                  <a:schemeClr val="bg1"/>
                </a:solidFill>
              </a:rPr>
              <a:t>ou</a:t>
            </a:r>
            <a:r>
              <a:rPr lang="en-US" sz="2000" b="0" i="0" dirty="0">
                <a:solidFill>
                  <a:schemeClr val="bg1"/>
                </a:solidFill>
              </a:rPr>
              <a:t> </a:t>
            </a:r>
            <a:r>
              <a:rPr lang="en-US" sz="2000" b="0" i="0" dirty="0" err="1">
                <a:solidFill>
                  <a:schemeClr val="bg1"/>
                </a:solidFill>
              </a:rPr>
              <a:t>qualquer</a:t>
            </a:r>
            <a:r>
              <a:rPr lang="en-US" sz="2000" b="0" i="0" dirty="0">
                <a:solidFill>
                  <a:schemeClr val="bg1"/>
                </a:solidFill>
              </a:rPr>
              <a:t> outro </a:t>
            </a:r>
            <a:r>
              <a:rPr lang="en-US" sz="2000" b="0" i="0" dirty="0" err="1">
                <a:solidFill>
                  <a:schemeClr val="bg1"/>
                </a:solidFill>
              </a:rPr>
              <a:t>serviço</a:t>
            </a:r>
            <a:r>
              <a:rPr lang="en-US" sz="2000" b="0" i="0" dirty="0">
                <a:solidFill>
                  <a:schemeClr val="bg1"/>
                </a:solidFill>
              </a:rPr>
              <a:t> </a:t>
            </a:r>
            <a:r>
              <a:rPr lang="en-US" sz="2000" b="0" i="0" dirty="0" err="1">
                <a:solidFill>
                  <a:schemeClr val="bg1"/>
                </a:solidFill>
              </a:rPr>
              <a:t>ou</a:t>
            </a:r>
            <a:r>
              <a:rPr lang="en-US" sz="2000" b="0" i="0" dirty="0">
                <a:solidFill>
                  <a:schemeClr val="bg1"/>
                </a:solidFill>
              </a:rPr>
              <a:t> </a:t>
            </a:r>
            <a:r>
              <a:rPr lang="en-US" sz="2000" b="0" i="0" dirty="0" err="1">
                <a:solidFill>
                  <a:schemeClr val="bg1"/>
                </a:solidFill>
              </a:rPr>
              <a:t>sobre</a:t>
            </a:r>
            <a:r>
              <a:rPr lang="en-US" sz="2000" b="0" i="0" dirty="0">
                <a:solidFill>
                  <a:schemeClr val="bg1"/>
                </a:solidFill>
              </a:rPr>
              <a:t> </a:t>
            </a:r>
            <a:r>
              <a:rPr lang="en-US" sz="2000" b="0" i="0" dirty="0" err="1">
                <a:solidFill>
                  <a:schemeClr val="bg1"/>
                </a:solidFill>
              </a:rPr>
              <a:t>quantidade</a:t>
            </a:r>
            <a:r>
              <a:rPr lang="en-US" sz="2000" b="0" i="0" dirty="0">
                <a:solidFill>
                  <a:schemeClr val="bg1"/>
                </a:solidFill>
              </a:rPr>
              <a:t>, peso, </a:t>
            </a:r>
            <a:r>
              <a:rPr lang="en-US" sz="2000" b="0" i="0" dirty="0" err="1">
                <a:solidFill>
                  <a:schemeClr val="bg1"/>
                </a:solidFill>
              </a:rPr>
              <a:t>medida</a:t>
            </a:r>
            <a:r>
              <a:rPr lang="en-US" sz="2000" b="0" i="0" dirty="0">
                <a:solidFill>
                  <a:schemeClr val="bg1"/>
                </a:solidFill>
              </a:rPr>
              <a:t>, </a:t>
            </a:r>
            <a:r>
              <a:rPr lang="en-US" sz="2000" b="0" i="0" dirty="0" err="1">
                <a:solidFill>
                  <a:schemeClr val="bg1"/>
                </a:solidFill>
              </a:rPr>
              <a:t>qualidade</a:t>
            </a:r>
            <a:r>
              <a:rPr lang="en-US" sz="2000" b="0" i="0" dirty="0">
                <a:solidFill>
                  <a:schemeClr val="bg1"/>
                </a:solidFill>
              </a:rPr>
              <a:t> </a:t>
            </a:r>
            <a:r>
              <a:rPr lang="en-US" sz="2000" b="0" i="0" dirty="0" err="1">
                <a:solidFill>
                  <a:schemeClr val="bg1"/>
                </a:solidFill>
              </a:rPr>
              <a:t>ou</a:t>
            </a:r>
            <a:r>
              <a:rPr lang="en-US" sz="2000" b="0" i="0" dirty="0">
                <a:solidFill>
                  <a:schemeClr val="bg1"/>
                </a:solidFill>
              </a:rPr>
              <a:t> </a:t>
            </a:r>
            <a:r>
              <a:rPr lang="en-US" sz="2000" b="0" i="0" dirty="0" err="1">
                <a:solidFill>
                  <a:schemeClr val="bg1"/>
                </a:solidFill>
              </a:rPr>
              <a:t>característica</a:t>
            </a:r>
            <a:r>
              <a:rPr lang="en-US" sz="2000" b="0" i="0" dirty="0">
                <a:solidFill>
                  <a:schemeClr val="bg1"/>
                </a:solidFill>
              </a:rPr>
              <a:t> de </a:t>
            </a:r>
            <a:r>
              <a:rPr lang="en-US" sz="2000" b="0" i="0" dirty="0" err="1">
                <a:solidFill>
                  <a:schemeClr val="bg1"/>
                </a:solidFill>
              </a:rPr>
              <a:t>mercadorias</a:t>
            </a:r>
            <a:r>
              <a:rPr lang="en-US" sz="2000" b="0" i="0" dirty="0">
                <a:solidFill>
                  <a:schemeClr val="bg1"/>
                </a:solidFill>
              </a:rPr>
              <a:t> </a:t>
            </a:r>
            <a:r>
              <a:rPr lang="en-US" sz="2000" b="0" i="0" dirty="0" err="1">
                <a:solidFill>
                  <a:schemeClr val="bg1"/>
                </a:solidFill>
              </a:rPr>
              <a:t>ou</a:t>
            </a:r>
            <a:r>
              <a:rPr lang="en-US" sz="2000" b="0" i="0" dirty="0">
                <a:solidFill>
                  <a:schemeClr val="bg1"/>
                </a:solidFill>
              </a:rPr>
              <a:t> bens </a:t>
            </a:r>
            <a:r>
              <a:rPr lang="en-US" sz="2000" b="0" i="0" dirty="0" err="1">
                <a:solidFill>
                  <a:schemeClr val="bg1"/>
                </a:solidFill>
              </a:rPr>
              <a:t>não</a:t>
            </a:r>
            <a:r>
              <a:rPr lang="en-US" sz="2000" b="0" i="0" dirty="0">
                <a:solidFill>
                  <a:schemeClr val="bg1"/>
                </a:solidFill>
              </a:rPr>
              <a:t> </a:t>
            </a:r>
            <a:r>
              <a:rPr lang="en-US" sz="2000" b="0" i="0" dirty="0" err="1">
                <a:solidFill>
                  <a:schemeClr val="bg1"/>
                </a:solidFill>
              </a:rPr>
              <a:t>autorizadas</a:t>
            </a:r>
            <a:r>
              <a:rPr lang="en-US" sz="2000" b="0" i="0" dirty="0">
                <a:solidFill>
                  <a:schemeClr val="bg1"/>
                </a:solidFill>
              </a:rPr>
              <a:t> </a:t>
            </a:r>
            <a:r>
              <a:rPr lang="en-US" sz="2000" dirty="0" err="1">
                <a:solidFill>
                  <a:schemeClr val="bg1"/>
                </a:solidFill>
              </a:rPr>
              <a:t>em</a:t>
            </a:r>
            <a:r>
              <a:rPr lang="en-US" sz="2000" dirty="0">
                <a:solidFill>
                  <a:schemeClr val="bg1"/>
                </a:solidFill>
              </a:rPr>
              <a:t> lei; </a:t>
            </a:r>
            <a:r>
              <a:rPr lang="en-US" sz="2000" dirty="0" err="1">
                <a:solidFill>
                  <a:schemeClr val="bg1"/>
                </a:solidFill>
              </a:rPr>
              <a:t>Permitir</a:t>
            </a:r>
            <a:r>
              <a:rPr lang="en-US" sz="2000" dirty="0">
                <a:solidFill>
                  <a:schemeClr val="bg1"/>
                </a:solidFill>
              </a:rPr>
              <a:t> </a:t>
            </a:r>
            <a:r>
              <a:rPr lang="en-US" sz="2000" dirty="0" err="1">
                <a:solidFill>
                  <a:schemeClr val="bg1"/>
                </a:solidFill>
              </a:rPr>
              <a:t>ou</a:t>
            </a:r>
            <a:r>
              <a:rPr lang="en-US" sz="2000" dirty="0">
                <a:solidFill>
                  <a:schemeClr val="bg1"/>
                </a:solidFill>
              </a:rPr>
              <a:t> </a:t>
            </a:r>
            <a:r>
              <a:rPr lang="en-US" sz="2000" dirty="0" err="1">
                <a:solidFill>
                  <a:schemeClr val="bg1"/>
                </a:solidFill>
              </a:rPr>
              <a:t>facilitar</a:t>
            </a:r>
            <a:r>
              <a:rPr lang="en-US" sz="2000" dirty="0">
                <a:solidFill>
                  <a:schemeClr val="bg1"/>
                </a:solidFill>
              </a:rPr>
              <a:t> a </a:t>
            </a:r>
            <a:r>
              <a:rPr lang="en-US" sz="2000" dirty="0" err="1">
                <a:solidFill>
                  <a:schemeClr val="bg1"/>
                </a:solidFill>
              </a:rPr>
              <a:t>aquisição</a:t>
            </a:r>
            <a:r>
              <a:rPr lang="en-US" sz="2000" dirty="0">
                <a:solidFill>
                  <a:schemeClr val="bg1"/>
                </a:solidFill>
              </a:rPr>
              <a:t> de bens </a:t>
            </a:r>
            <a:r>
              <a:rPr lang="en-US" sz="2000" dirty="0" err="1">
                <a:solidFill>
                  <a:schemeClr val="bg1"/>
                </a:solidFill>
              </a:rPr>
              <a:t>ou</a:t>
            </a:r>
            <a:r>
              <a:rPr lang="en-US" sz="2000" dirty="0">
                <a:solidFill>
                  <a:schemeClr val="bg1"/>
                </a:solidFill>
              </a:rPr>
              <a:t> </a:t>
            </a:r>
            <a:r>
              <a:rPr lang="en-US" sz="2000" dirty="0" err="1">
                <a:solidFill>
                  <a:schemeClr val="bg1"/>
                </a:solidFill>
              </a:rPr>
              <a:t>serviços</a:t>
            </a:r>
            <a:r>
              <a:rPr lang="en-US" sz="2000" dirty="0">
                <a:solidFill>
                  <a:schemeClr val="bg1"/>
                </a:solidFill>
              </a:rPr>
              <a:t> </a:t>
            </a:r>
            <a:r>
              <a:rPr lang="en-US" sz="2000" dirty="0" err="1">
                <a:solidFill>
                  <a:schemeClr val="bg1"/>
                </a:solidFill>
              </a:rPr>
              <a:t>por</a:t>
            </a:r>
            <a:r>
              <a:rPr lang="en-US" sz="2000" dirty="0">
                <a:solidFill>
                  <a:schemeClr val="bg1"/>
                </a:solidFill>
              </a:rPr>
              <a:t> </a:t>
            </a:r>
            <a:r>
              <a:rPr lang="en-US" sz="2000" dirty="0" err="1">
                <a:solidFill>
                  <a:schemeClr val="bg1"/>
                </a:solidFill>
              </a:rPr>
              <a:t>preço</a:t>
            </a:r>
            <a:r>
              <a:rPr lang="en-US" sz="2000" dirty="0">
                <a:solidFill>
                  <a:schemeClr val="bg1"/>
                </a:solidFill>
              </a:rPr>
              <a:t> superior </a:t>
            </a:r>
            <a:r>
              <a:rPr lang="en-US" sz="2000" dirty="0" err="1">
                <a:solidFill>
                  <a:schemeClr val="bg1"/>
                </a:solidFill>
              </a:rPr>
              <a:t>ao</a:t>
            </a:r>
            <a:r>
              <a:rPr lang="en-US" sz="2000" dirty="0">
                <a:solidFill>
                  <a:schemeClr val="bg1"/>
                </a:solidFill>
              </a:rPr>
              <a:t> de mercado; </a:t>
            </a:r>
            <a:r>
              <a:rPr lang="en-US" sz="2000" dirty="0" err="1">
                <a:solidFill>
                  <a:schemeClr val="bg1"/>
                </a:solidFill>
              </a:rPr>
              <a:t>Ordenar</a:t>
            </a:r>
            <a:r>
              <a:rPr lang="en-US" sz="2000" dirty="0">
                <a:solidFill>
                  <a:schemeClr val="bg1"/>
                </a:solidFill>
              </a:rPr>
              <a:t> </a:t>
            </a:r>
            <a:r>
              <a:rPr lang="en-US" sz="2000" dirty="0" err="1">
                <a:solidFill>
                  <a:schemeClr val="bg1"/>
                </a:solidFill>
              </a:rPr>
              <a:t>ou</a:t>
            </a:r>
            <a:r>
              <a:rPr lang="en-US" sz="2000" dirty="0">
                <a:solidFill>
                  <a:schemeClr val="bg1"/>
                </a:solidFill>
              </a:rPr>
              <a:t> </a:t>
            </a:r>
            <a:r>
              <a:rPr lang="en-US" sz="2000" dirty="0" err="1">
                <a:solidFill>
                  <a:schemeClr val="bg1"/>
                </a:solidFill>
              </a:rPr>
              <a:t>permitir</a:t>
            </a:r>
            <a:r>
              <a:rPr lang="en-US" sz="2000" dirty="0">
                <a:solidFill>
                  <a:schemeClr val="bg1"/>
                </a:solidFill>
              </a:rPr>
              <a:t> </a:t>
            </a:r>
            <a:r>
              <a:rPr lang="en-US" sz="2000" dirty="0" err="1">
                <a:solidFill>
                  <a:schemeClr val="bg1"/>
                </a:solidFill>
              </a:rPr>
              <a:t>despesas</a:t>
            </a:r>
            <a:r>
              <a:rPr lang="en-US" sz="2000" dirty="0">
                <a:solidFill>
                  <a:schemeClr val="bg1"/>
                </a:solidFill>
              </a:rPr>
              <a:t> </a:t>
            </a:r>
            <a:r>
              <a:rPr lang="en-US" sz="2000" dirty="0" err="1">
                <a:solidFill>
                  <a:schemeClr val="bg1"/>
                </a:solidFill>
              </a:rPr>
              <a:t>ei</a:t>
            </a:r>
            <a:r>
              <a:rPr lang="en-US" sz="2000" dirty="0">
                <a:solidFill>
                  <a:schemeClr val="bg1"/>
                </a:solidFill>
              </a:rPr>
              <a:t> </a:t>
            </a:r>
            <a:r>
              <a:rPr lang="en-US" sz="2000" b="0" i="0" dirty="0" err="1">
                <a:solidFill>
                  <a:schemeClr val="bg1"/>
                </a:solidFill>
              </a:rPr>
              <a:t>ou</a:t>
            </a:r>
            <a:r>
              <a:rPr lang="en-US" sz="2000" b="0" i="0" dirty="0">
                <a:solidFill>
                  <a:schemeClr val="bg1"/>
                </a:solidFill>
              </a:rPr>
              <a:t> </a:t>
            </a:r>
            <a:r>
              <a:rPr lang="en-US" sz="2000" b="0" i="0" dirty="0" err="1">
                <a:solidFill>
                  <a:schemeClr val="bg1"/>
                </a:solidFill>
              </a:rPr>
              <a:t>regulamento</a:t>
            </a:r>
            <a:r>
              <a:rPr lang="en-US" sz="2000" b="0" i="0" dirty="0">
                <a:solidFill>
                  <a:schemeClr val="bg1"/>
                </a:solidFill>
              </a:rPr>
              <a:t> (</a:t>
            </a:r>
            <a:r>
              <a:rPr lang="en-US" sz="2000" b="1" dirty="0">
                <a:solidFill>
                  <a:schemeClr val="bg1"/>
                </a:solidFill>
              </a:rPr>
              <a:t>art 117 - XII - </a:t>
            </a:r>
            <a:r>
              <a:rPr lang="en-US" sz="2000" b="1" dirty="0" err="1">
                <a:solidFill>
                  <a:schemeClr val="bg1"/>
                </a:solidFill>
              </a:rPr>
              <a:t>receber</a:t>
            </a:r>
            <a:r>
              <a:rPr lang="en-US" sz="2000" b="1" dirty="0">
                <a:solidFill>
                  <a:schemeClr val="bg1"/>
                </a:solidFill>
              </a:rPr>
              <a:t> </a:t>
            </a:r>
            <a:r>
              <a:rPr lang="en-US" sz="2000" b="1" dirty="0" err="1">
                <a:solidFill>
                  <a:schemeClr val="bg1"/>
                </a:solidFill>
              </a:rPr>
              <a:t>propina</a:t>
            </a:r>
            <a:r>
              <a:rPr lang="en-US" sz="2000" b="1" dirty="0">
                <a:solidFill>
                  <a:schemeClr val="bg1"/>
                </a:solidFill>
              </a:rPr>
              <a:t>, </a:t>
            </a:r>
            <a:r>
              <a:rPr lang="en-US" sz="2000" b="1" dirty="0" err="1">
                <a:solidFill>
                  <a:schemeClr val="bg1"/>
                </a:solidFill>
              </a:rPr>
              <a:t>comissão</a:t>
            </a:r>
            <a:r>
              <a:rPr lang="en-US" sz="2000" b="1" dirty="0">
                <a:solidFill>
                  <a:schemeClr val="bg1"/>
                </a:solidFill>
              </a:rPr>
              <a:t>, </a:t>
            </a:r>
            <a:r>
              <a:rPr lang="en-US" sz="2000" b="1" dirty="0" err="1">
                <a:solidFill>
                  <a:schemeClr val="bg1"/>
                </a:solidFill>
              </a:rPr>
              <a:t>presente</a:t>
            </a:r>
            <a:r>
              <a:rPr lang="en-US" sz="2000" b="1" dirty="0">
                <a:solidFill>
                  <a:schemeClr val="bg1"/>
                </a:solidFill>
              </a:rPr>
              <a:t> </a:t>
            </a:r>
            <a:r>
              <a:rPr lang="en-US" sz="2000" b="1" dirty="0" err="1">
                <a:solidFill>
                  <a:schemeClr val="bg1"/>
                </a:solidFill>
              </a:rPr>
              <a:t>ou</a:t>
            </a:r>
            <a:r>
              <a:rPr lang="en-US" sz="2000" b="1" dirty="0">
                <a:solidFill>
                  <a:schemeClr val="bg1"/>
                </a:solidFill>
              </a:rPr>
              <a:t> </a:t>
            </a:r>
            <a:r>
              <a:rPr lang="en-US" sz="2000" b="1" dirty="0" err="1">
                <a:solidFill>
                  <a:schemeClr val="bg1"/>
                </a:solidFill>
              </a:rPr>
              <a:t>vantagem</a:t>
            </a:r>
            <a:r>
              <a:rPr lang="en-US" sz="2000" b="1" dirty="0">
                <a:solidFill>
                  <a:schemeClr val="bg1"/>
                </a:solidFill>
              </a:rPr>
              <a:t> de </a:t>
            </a:r>
            <a:r>
              <a:rPr lang="en-US" sz="2000" b="1" dirty="0" err="1">
                <a:solidFill>
                  <a:schemeClr val="bg1"/>
                </a:solidFill>
              </a:rPr>
              <a:t>qualquer</a:t>
            </a:r>
            <a:r>
              <a:rPr lang="en-US" sz="2000" b="1" dirty="0">
                <a:solidFill>
                  <a:schemeClr val="bg1"/>
                </a:solidFill>
              </a:rPr>
              <a:t> </a:t>
            </a:r>
            <a:r>
              <a:rPr lang="en-US" sz="2000" b="1" dirty="0" err="1">
                <a:solidFill>
                  <a:schemeClr val="bg1"/>
                </a:solidFill>
              </a:rPr>
              <a:t>espécie</a:t>
            </a:r>
            <a:r>
              <a:rPr lang="en-US" sz="2000" b="1" dirty="0">
                <a:solidFill>
                  <a:schemeClr val="bg1"/>
                </a:solidFill>
              </a:rPr>
              <a:t>, </a:t>
            </a:r>
            <a:r>
              <a:rPr lang="en-US" sz="2000" b="1" dirty="0" err="1">
                <a:solidFill>
                  <a:schemeClr val="bg1"/>
                </a:solidFill>
              </a:rPr>
              <a:t>em</a:t>
            </a:r>
            <a:r>
              <a:rPr lang="en-US" sz="2000" b="1" dirty="0">
                <a:solidFill>
                  <a:schemeClr val="bg1"/>
                </a:solidFill>
              </a:rPr>
              <a:t> </a:t>
            </a:r>
            <a:r>
              <a:rPr lang="en-US" sz="2000" b="1" dirty="0" err="1">
                <a:solidFill>
                  <a:schemeClr val="bg1"/>
                </a:solidFill>
              </a:rPr>
              <a:t>razão</a:t>
            </a:r>
            <a:r>
              <a:rPr lang="en-US" sz="2000" b="1" dirty="0">
                <a:solidFill>
                  <a:schemeClr val="bg1"/>
                </a:solidFill>
              </a:rPr>
              <a:t> de </a:t>
            </a:r>
            <a:r>
              <a:rPr lang="en-US" sz="2000" b="1" dirty="0" err="1">
                <a:solidFill>
                  <a:schemeClr val="bg1"/>
                </a:solidFill>
              </a:rPr>
              <a:t>suas</a:t>
            </a:r>
            <a:r>
              <a:rPr lang="en-US" sz="2000" b="1" dirty="0">
                <a:solidFill>
                  <a:schemeClr val="bg1"/>
                </a:solidFill>
              </a:rPr>
              <a:t> </a:t>
            </a:r>
            <a:r>
              <a:rPr lang="en-US" sz="2000" b="1" dirty="0" err="1">
                <a:solidFill>
                  <a:schemeClr val="bg1"/>
                </a:solidFill>
              </a:rPr>
              <a:t>atribuições</a:t>
            </a:r>
            <a:r>
              <a:rPr lang="en-US" sz="2000" b="1" dirty="0">
                <a:solidFill>
                  <a:schemeClr val="bg1"/>
                </a:solidFill>
              </a:rPr>
              <a:t>;</a:t>
            </a:r>
            <a:r>
              <a:rPr lang="en-US" sz="2000" b="0" i="0" dirty="0">
                <a:solidFill>
                  <a:schemeClr val="bg1"/>
                </a:solidFill>
              </a:rPr>
              <a:t>) - </a:t>
            </a:r>
            <a:r>
              <a:rPr lang="en-US" sz="2000" b="1" i="0" dirty="0">
                <a:solidFill>
                  <a:schemeClr val="bg1"/>
                </a:solidFill>
              </a:rPr>
              <a:t>CORRUPÇÃO</a:t>
            </a:r>
            <a:r>
              <a:rPr lang="en-US" sz="2000" b="0" i="0" dirty="0">
                <a:solidFill>
                  <a:schemeClr val="bg1"/>
                </a:solidFill>
              </a:rPr>
              <a:t>; </a:t>
            </a:r>
            <a:r>
              <a:rPr lang="en-US" sz="2000" b="1" dirty="0">
                <a:solidFill>
                  <a:schemeClr val="bg1"/>
                </a:solidFill>
              </a:rPr>
              <a:t>(art 117 - XIV - </a:t>
            </a:r>
            <a:r>
              <a:rPr lang="en-US" sz="2000" b="1" dirty="0" err="1">
                <a:solidFill>
                  <a:schemeClr val="bg1"/>
                </a:solidFill>
              </a:rPr>
              <a:t>praticar</a:t>
            </a:r>
            <a:r>
              <a:rPr lang="en-US" sz="2000" b="1" dirty="0">
                <a:solidFill>
                  <a:schemeClr val="bg1"/>
                </a:solidFill>
              </a:rPr>
              <a:t> usura sob </a:t>
            </a:r>
            <a:r>
              <a:rPr lang="en-US" sz="2000" b="1" dirty="0" err="1">
                <a:solidFill>
                  <a:schemeClr val="bg1"/>
                </a:solidFill>
              </a:rPr>
              <a:t>qualquer</a:t>
            </a:r>
            <a:r>
              <a:rPr lang="en-US" sz="2000" b="1" dirty="0">
                <a:solidFill>
                  <a:schemeClr val="bg1"/>
                </a:solidFill>
              </a:rPr>
              <a:t> de </a:t>
            </a:r>
            <a:r>
              <a:rPr lang="en-US" sz="2000" b="1" dirty="0" err="1">
                <a:solidFill>
                  <a:schemeClr val="bg1"/>
                </a:solidFill>
              </a:rPr>
              <a:t>suas</a:t>
            </a:r>
            <a:r>
              <a:rPr lang="en-US" sz="2000" b="1" dirty="0">
                <a:solidFill>
                  <a:schemeClr val="bg1"/>
                </a:solidFill>
              </a:rPr>
              <a:t> </a:t>
            </a:r>
            <a:r>
              <a:rPr lang="en-US" sz="2000" b="1" dirty="0" err="1">
                <a:solidFill>
                  <a:schemeClr val="bg1"/>
                </a:solidFill>
              </a:rPr>
              <a:t>formas</a:t>
            </a:r>
            <a:r>
              <a:rPr lang="en-US" sz="2000" b="1" dirty="0">
                <a:solidFill>
                  <a:schemeClr val="bg1"/>
                </a:solidFill>
              </a:rPr>
              <a:t>; art 116 - III - </a:t>
            </a:r>
            <a:r>
              <a:rPr lang="en-US" sz="2000" b="1" dirty="0" err="1">
                <a:solidFill>
                  <a:schemeClr val="bg1"/>
                </a:solidFill>
              </a:rPr>
              <a:t>inobservar</a:t>
            </a:r>
            <a:r>
              <a:rPr lang="en-US" sz="2000" b="1" dirty="0">
                <a:solidFill>
                  <a:schemeClr val="bg1"/>
                </a:solidFill>
              </a:rPr>
              <a:t> as </a:t>
            </a:r>
            <a:r>
              <a:rPr lang="en-US" sz="2000" b="1" dirty="0" err="1">
                <a:solidFill>
                  <a:schemeClr val="bg1"/>
                </a:solidFill>
              </a:rPr>
              <a:t>normas</a:t>
            </a:r>
            <a:r>
              <a:rPr lang="en-US" sz="2000" b="1" dirty="0">
                <a:solidFill>
                  <a:schemeClr val="bg1"/>
                </a:solidFill>
              </a:rPr>
              <a:t> </a:t>
            </a:r>
            <a:r>
              <a:rPr lang="en-US" sz="2000" b="1" dirty="0" err="1">
                <a:solidFill>
                  <a:schemeClr val="bg1"/>
                </a:solidFill>
              </a:rPr>
              <a:t>legais</a:t>
            </a:r>
            <a:r>
              <a:rPr lang="en-US" sz="2000" b="1" dirty="0">
                <a:solidFill>
                  <a:schemeClr val="bg1"/>
                </a:solidFill>
              </a:rPr>
              <a:t> e </a:t>
            </a:r>
            <a:r>
              <a:rPr lang="en-US" sz="2000" b="1" dirty="0" err="1">
                <a:solidFill>
                  <a:schemeClr val="bg1"/>
                </a:solidFill>
              </a:rPr>
              <a:t>regulamentares</a:t>
            </a:r>
            <a:r>
              <a:rPr lang="en-US" sz="2000" b="1" dirty="0">
                <a:solidFill>
                  <a:schemeClr val="bg1"/>
                </a:solidFill>
              </a:rPr>
              <a:t>) - DANO AO ERÁRIO</a:t>
            </a:r>
            <a:endParaRPr lang="en-US" sz="2000" dirty="0">
              <a:solidFill>
                <a:schemeClr val="bg1"/>
              </a:solidFill>
            </a:endParaRPr>
          </a:p>
          <a:p>
            <a:pPr>
              <a:lnSpc>
                <a:spcPct val="170000"/>
              </a:lnSpc>
              <a:spcBef>
                <a:spcPct val="20000"/>
              </a:spcBef>
              <a:spcAft>
                <a:spcPts val="600"/>
              </a:spcAft>
              <a:buClr>
                <a:schemeClr val="tx1"/>
              </a:buClr>
              <a:buSzPct val="80000"/>
              <a:buFont typeface="Wingdings 3" panose="05040102010807070707" pitchFamily="18" charset="2"/>
              <a:buChar char=""/>
            </a:pPr>
            <a:r>
              <a:rPr lang="en-US" sz="2000" b="0" i="0" dirty="0">
                <a:solidFill>
                  <a:schemeClr val="bg1"/>
                </a:solidFill>
              </a:rPr>
              <a:t> </a:t>
            </a:r>
            <a:r>
              <a:rPr lang="en-US" sz="2000" dirty="0" err="1">
                <a:solidFill>
                  <a:schemeClr val="bg1"/>
                </a:solidFill>
              </a:rPr>
              <a:t>P</a:t>
            </a:r>
            <a:r>
              <a:rPr lang="en-US" sz="2000" b="0" i="0" dirty="0" err="1">
                <a:solidFill>
                  <a:schemeClr val="bg1"/>
                </a:solidFill>
              </a:rPr>
              <a:t>ermitir</a:t>
            </a:r>
            <a:r>
              <a:rPr lang="en-US" sz="2000" b="0" i="0" dirty="0">
                <a:solidFill>
                  <a:schemeClr val="bg1"/>
                </a:solidFill>
              </a:rPr>
              <a:t> </a:t>
            </a:r>
            <a:r>
              <a:rPr lang="en-US" sz="2000" b="0" i="0" dirty="0" err="1">
                <a:solidFill>
                  <a:schemeClr val="bg1"/>
                </a:solidFill>
              </a:rPr>
              <a:t>ou</a:t>
            </a:r>
            <a:r>
              <a:rPr lang="en-US" sz="2000" b="0" i="0" dirty="0">
                <a:solidFill>
                  <a:schemeClr val="bg1"/>
                </a:solidFill>
              </a:rPr>
              <a:t> </a:t>
            </a:r>
            <a:r>
              <a:rPr lang="en-US" sz="2000" b="0" i="0" dirty="0" err="1">
                <a:solidFill>
                  <a:schemeClr val="bg1"/>
                </a:solidFill>
              </a:rPr>
              <a:t>concorrer</a:t>
            </a:r>
            <a:r>
              <a:rPr lang="en-US" sz="2000" b="0" i="0" dirty="0">
                <a:solidFill>
                  <a:schemeClr val="bg1"/>
                </a:solidFill>
              </a:rPr>
              <a:t> para que </a:t>
            </a:r>
            <a:r>
              <a:rPr lang="en-US" sz="2000" b="0" i="0" dirty="0" err="1">
                <a:solidFill>
                  <a:schemeClr val="bg1"/>
                </a:solidFill>
              </a:rPr>
              <a:t>pessoa</a:t>
            </a:r>
            <a:r>
              <a:rPr lang="en-US" sz="2000" b="0" i="0" dirty="0">
                <a:solidFill>
                  <a:schemeClr val="bg1"/>
                </a:solidFill>
              </a:rPr>
              <a:t> </a:t>
            </a:r>
            <a:r>
              <a:rPr lang="en-US" sz="2000" b="0" i="0" dirty="0" err="1">
                <a:solidFill>
                  <a:schemeClr val="bg1"/>
                </a:solidFill>
              </a:rPr>
              <a:t>física</a:t>
            </a:r>
            <a:r>
              <a:rPr lang="en-US" sz="2000" b="0" i="0" dirty="0">
                <a:solidFill>
                  <a:schemeClr val="bg1"/>
                </a:solidFill>
              </a:rPr>
              <a:t> </a:t>
            </a:r>
            <a:r>
              <a:rPr lang="en-US" sz="2000" b="0" i="0" dirty="0" err="1">
                <a:solidFill>
                  <a:schemeClr val="bg1"/>
                </a:solidFill>
              </a:rPr>
              <a:t>ou</a:t>
            </a:r>
            <a:r>
              <a:rPr lang="en-US" sz="2000" b="0" i="0" dirty="0">
                <a:solidFill>
                  <a:schemeClr val="bg1"/>
                </a:solidFill>
              </a:rPr>
              <a:t> </a:t>
            </a:r>
            <a:r>
              <a:rPr lang="en-US" sz="2000" b="0" i="0" dirty="0" err="1">
                <a:solidFill>
                  <a:schemeClr val="bg1"/>
                </a:solidFill>
              </a:rPr>
              <a:t>jurídica</a:t>
            </a:r>
            <a:r>
              <a:rPr lang="en-US" sz="2000" b="0" i="0" dirty="0">
                <a:solidFill>
                  <a:schemeClr val="bg1"/>
                </a:solidFill>
              </a:rPr>
              <a:t> </a:t>
            </a:r>
            <a:r>
              <a:rPr lang="en-US" sz="2000" b="0" i="0" dirty="0" err="1">
                <a:solidFill>
                  <a:schemeClr val="bg1"/>
                </a:solidFill>
              </a:rPr>
              <a:t>privada</a:t>
            </a:r>
            <a:r>
              <a:rPr lang="en-US" sz="2000" b="0" i="0" dirty="0">
                <a:solidFill>
                  <a:schemeClr val="bg1"/>
                </a:solidFill>
              </a:rPr>
              <a:t> utilize bens, </a:t>
            </a:r>
            <a:r>
              <a:rPr lang="en-US" sz="2000" b="0" i="0" dirty="0" err="1">
                <a:solidFill>
                  <a:schemeClr val="bg1"/>
                </a:solidFill>
              </a:rPr>
              <a:t>rendas</a:t>
            </a:r>
            <a:r>
              <a:rPr lang="en-US" sz="2000" b="0" i="0" dirty="0">
                <a:solidFill>
                  <a:schemeClr val="bg1"/>
                </a:solidFill>
              </a:rPr>
              <a:t>, </a:t>
            </a:r>
            <a:r>
              <a:rPr lang="en-US" sz="2000" b="0" i="0" dirty="0" err="1">
                <a:solidFill>
                  <a:schemeClr val="bg1"/>
                </a:solidFill>
              </a:rPr>
              <a:t>verbas</a:t>
            </a:r>
            <a:r>
              <a:rPr lang="en-US" sz="2000" b="0" i="0" dirty="0">
                <a:solidFill>
                  <a:schemeClr val="bg1"/>
                </a:solidFill>
              </a:rPr>
              <a:t> </a:t>
            </a:r>
            <a:r>
              <a:rPr lang="en-US" sz="2000" b="0" i="0" dirty="0" err="1">
                <a:solidFill>
                  <a:schemeClr val="bg1"/>
                </a:solidFill>
              </a:rPr>
              <a:t>ou</a:t>
            </a:r>
            <a:r>
              <a:rPr lang="en-US" sz="2000" b="0" i="0" dirty="0">
                <a:solidFill>
                  <a:schemeClr val="bg1"/>
                </a:solidFill>
              </a:rPr>
              <a:t> </a:t>
            </a:r>
            <a:r>
              <a:rPr lang="en-US" sz="2000" b="0" i="0" dirty="0" err="1">
                <a:solidFill>
                  <a:schemeClr val="bg1"/>
                </a:solidFill>
              </a:rPr>
              <a:t>valores</a:t>
            </a:r>
            <a:r>
              <a:rPr lang="en-US" sz="2000" b="0" i="0" dirty="0">
                <a:solidFill>
                  <a:schemeClr val="bg1"/>
                </a:solidFill>
              </a:rPr>
              <a:t> </a:t>
            </a:r>
            <a:r>
              <a:rPr lang="en-US" sz="2000" b="0" i="0" dirty="0" err="1">
                <a:solidFill>
                  <a:schemeClr val="bg1"/>
                </a:solidFill>
              </a:rPr>
              <a:t>públicos</a:t>
            </a:r>
            <a:r>
              <a:rPr lang="en-US" sz="2000" b="0" i="0" dirty="0">
                <a:solidFill>
                  <a:schemeClr val="bg1"/>
                </a:solidFill>
              </a:rPr>
              <a:t> </a:t>
            </a:r>
            <a:r>
              <a:rPr lang="en-US" sz="2000" b="0" i="0" dirty="0" err="1">
                <a:solidFill>
                  <a:schemeClr val="bg1"/>
                </a:solidFill>
              </a:rPr>
              <a:t>transferidos</a:t>
            </a:r>
            <a:r>
              <a:rPr lang="en-US" sz="2000" b="0" i="0" dirty="0">
                <a:solidFill>
                  <a:schemeClr val="bg1"/>
                </a:solidFill>
              </a:rPr>
              <a:t> pela </a:t>
            </a:r>
            <a:r>
              <a:rPr lang="en-US" sz="2000" b="0" i="0" dirty="0" err="1">
                <a:solidFill>
                  <a:schemeClr val="bg1"/>
                </a:solidFill>
              </a:rPr>
              <a:t>administração</a:t>
            </a:r>
            <a:r>
              <a:rPr lang="en-US" sz="2000" b="0" i="0" dirty="0">
                <a:solidFill>
                  <a:schemeClr val="bg1"/>
                </a:solidFill>
              </a:rPr>
              <a:t> </a:t>
            </a:r>
            <a:r>
              <a:rPr lang="en-US" sz="2000" b="0" i="0" dirty="0" err="1">
                <a:solidFill>
                  <a:schemeClr val="bg1"/>
                </a:solidFill>
              </a:rPr>
              <a:t>pública</a:t>
            </a:r>
            <a:r>
              <a:rPr lang="en-US" sz="2000" b="0" i="0" dirty="0">
                <a:solidFill>
                  <a:schemeClr val="bg1"/>
                </a:solidFill>
              </a:rPr>
              <a:t> a </a:t>
            </a:r>
            <a:r>
              <a:rPr lang="en-US" sz="2000" b="0" i="0" dirty="0" err="1">
                <a:solidFill>
                  <a:schemeClr val="bg1"/>
                </a:solidFill>
              </a:rPr>
              <a:t>entidade</a:t>
            </a:r>
            <a:r>
              <a:rPr lang="en-US" sz="2000" b="0" i="0" dirty="0">
                <a:solidFill>
                  <a:schemeClr val="bg1"/>
                </a:solidFill>
              </a:rPr>
              <a:t> </a:t>
            </a:r>
            <a:r>
              <a:rPr lang="en-US" sz="2000" b="0" i="0" dirty="0" err="1">
                <a:solidFill>
                  <a:schemeClr val="bg1"/>
                </a:solidFill>
              </a:rPr>
              <a:t>privada</a:t>
            </a:r>
            <a:r>
              <a:rPr lang="en-US" sz="2000" b="0" i="0" dirty="0">
                <a:solidFill>
                  <a:schemeClr val="bg1"/>
                </a:solidFill>
              </a:rPr>
              <a:t> </a:t>
            </a:r>
            <a:r>
              <a:rPr lang="en-US" sz="2000" b="0" i="0" dirty="0" err="1">
                <a:solidFill>
                  <a:schemeClr val="bg1"/>
                </a:solidFill>
              </a:rPr>
              <a:t>mediante</a:t>
            </a:r>
            <a:r>
              <a:rPr lang="en-US" sz="2000" b="0" i="0" dirty="0">
                <a:solidFill>
                  <a:schemeClr val="bg1"/>
                </a:solidFill>
              </a:rPr>
              <a:t> </a:t>
            </a:r>
            <a:r>
              <a:rPr lang="en-US" sz="2000" b="0" i="0" dirty="0" err="1">
                <a:solidFill>
                  <a:schemeClr val="bg1"/>
                </a:solidFill>
              </a:rPr>
              <a:t>celebração</a:t>
            </a:r>
            <a:r>
              <a:rPr lang="en-US" sz="2000" b="0" i="0" dirty="0">
                <a:solidFill>
                  <a:schemeClr val="bg1"/>
                </a:solidFill>
              </a:rPr>
              <a:t> de </a:t>
            </a:r>
            <a:r>
              <a:rPr lang="en-US" sz="2000" b="0" i="0" dirty="0" err="1">
                <a:solidFill>
                  <a:schemeClr val="bg1"/>
                </a:solidFill>
              </a:rPr>
              <a:t>parcerias</a:t>
            </a:r>
            <a:r>
              <a:rPr lang="en-US" sz="2000" b="0" i="0" dirty="0">
                <a:solidFill>
                  <a:schemeClr val="bg1"/>
                </a:solidFill>
              </a:rPr>
              <a:t>, </a:t>
            </a:r>
            <a:r>
              <a:rPr lang="en-US" sz="2000" b="0" i="0" dirty="0" err="1">
                <a:solidFill>
                  <a:schemeClr val="bg1"/>
                </a:solidFill>
              </a:rPr>
              <a:t>sem</a:t>
            </a:r>
            <a:r>
              <a:rPr lang="en-US" sz="2000" b="0" i="0" dirty="0">
                <a:solidFill>
                  <a:schemeClr val="bg1"/>
                </a:solidFill>
              </a:rPr>
              <a:t> a </a:t>
            </a:r>
            <a:r>
              <a:rPr lang="en-US" sz="2000" b="0" i="0" dirty="0" err="1">
                <a:solidFill>
                  <a:schemeClr val="bg1"/>
                </a:solidFill>
              </a:rPr>
              <a:t>observância</a:t>
            </a:r>
            <a:r>
              <a:rPr lang="en-US" sz="2000" b="0" i="0" dirty="0">
                <a:solidFill>
                  <a:schemeClr val="bg1"/>
                </a:solidFill>
              </a:rPr>
              <a:t> das </a:t>
            </a:r>
            <a:r>
              <a:rPr lang="en-US" sz="2000" b="0" i="0" dirty="0" err="1">
                <a:solidFill>
                  <a:schemeClr val="bg1"/>
                </a:solidFill>
              </a:rPr>
              <a:t>formalidades</a:t>
            </a:r>
            <a:r>
              <a:rPr lang="en-US" sz="2000" b="0" i="0" dirty="0">
                <a:solidFill>
                  <a:schemeClr val="bg1"/>
                </a:solidFill>
              </a:rPr>
              <a:t> </a:t>
            </a:r>
            <a:r>
              <a:rPr lang="en-US" sz="2000" b="0" i="0" dirty="0" err="1">
                <a:solidFill>
                  <a:schemeClr val="bg1"/>
                </a:solidFill>
              </a:rPr>
              <a:t>legais</a:t>
            </a:r>
            <a:r>
              <a:rPr lang="en-US" sz="2000" b="0" i="0" dirty="0">
                <a:solidFill>
                  <a:schemeClr val="bg1"/>
                </a:solidFill>
              </a:rPr>
              <a:t> </a:t>
            </a:r>
            <a:r>
              <a:rPr lang="en-US" sz="2000" b="1" i="0" dirty="0">
                <a:solidFill>
                  <a:schemeClr val="bg1"/>
                </a:solidFill>
              </a:rPr>
              <a:t>(art 116 - III - </a:t>
            </a:r>
            <a:r>
              <a:rPr lang="en-US" sz="2000" b="1" i="0" dirty="0" err="1">
                <a:solidFill>
                  <a:schemeClr val="bg1"/>
                </a:solidFill>
              </a:rPr>
              <a:t>inobservar</a:t>
            </a:r>
            <a:r>
              <a:rPr lang="en-US" sz="2000" b="1" i="0" dirty="0">
                <a:solidFill>
                  <a:schemeClr val="bg1"/>
                </a:solidFill>
              </a:rPr>
              <a:t> as </a:t>
            </a:r>
            <a:r>
              <a:rPr lang="en-US" sz="2000" b="1" i="0" dirty="0" err="1">
                <a:solidFill>
                  <a:schemeClr val="bg1"/>
                </a:solidFill>
              </a:rPr>
              <a:t>normas</a:t>
            </a:r>
            <a:r>
              <a:rPr lang="en-US" sz="2000" b="1" i="0" dirty="0">
                <a:solidFill>
                  <a:schemeClr val="bg1"/>
                </a:solidFill>
              </a:rPr>
              <a:t> </a:t>
            </a:r>
            <a:r>
              <a:rPr lang="en-US" sz="2000" b="1" i="0" dirty="0" err="1">
                <a:solidFill>
                  <a:schemeClr val="bg1"/>
                </a:solidFill>
              </a:rPr>
              <a:t>legais</a:t>
            </a:r>
            <a:r>
              <a:rPr lang="en-US" sz="2000" b="1" i="0" dirty="0">
                <a:solidFill>
                  <a:schemeClr val="bg1"/>
                </a:solidFill>
              </a:rPr>
              <a:t> e </a:t>
            </a:r>
            <a:r>
              <a:rPr lang="en-US" sz="2000" b="1" i="0" dirty="0" err="1">
                <a:solidFill>
                  <a:schemeClr val="bg1"/>
                </a:solidFill>
              </a:rPr>
              <a:t>regulamentares</a:t>
            </a:r>
            <a:r>
              <a:rPr lang="en-US" sz="2000" b="1" i="0" dirty="0">
                <a:solidFill>
                  <a:schemeClr val="bg1"/>
                </a:solidFill>
              </a:rPr>
              <a:t>; art 117 - XVI - </a:t>
            </a:r>
            <a:r>
              <a:rPr lang="en-US" sz="2000" b="1" i="0" dirty="0" err="1">
                <a:solidFill>
                  <a:schemeClr val="bg1"/>
                </a:solidFill>
              </a:rPr>
              <a:t>utilizar</a:t>
            </a:r>
            <a:r>
              <a:rPr lang="en-US" sz="2000" b="1" i="0" dirty="0">
                <a:solidFill>
                  <a:schemeClr val="bg1"/>
                </a:solidFill>
              </a:rPr>
              <a:t> </a:t>
            </a:r>
            <a:r>
              <a:rPr lang="en-US" sz="2000" b="1" i="0" dirty="0" err="1">
                <a:solidFill>
                  <a:schemeClr val="bg1"/>
                </a:solidFill>
              </a:rPr>
              <a:t>pessoal</a:t>
            </a:r>
            <a:r>
              <a:rPr lang="en-US" sz="2000" b="1" i="0" dirty="0">
                <a:solidFill>
                  <a:schemeClr val="bg1"/>
                </a:solidFill>
              </a:rPr>
              <a:t> </a:t>
            </a:r>
            <a:r>
              <a:rPr lang="en-US" sz="2000" b="1" i="0" dirty="0" err="1">
                <a:solidFill>
                  <a:schemeClr val="bg1"/>
                </a:solidFill>
              </a:rPr>
              <a:t>ou</a:t>
            </a:r>
            <a:r>
              <a:rPr lang="en-US" sz="2000" b="1" i="0" dirty="0">
                <a:solidFill>
                  <a:schemeClr val="bg1"/>
                </a:solidFill>
              </a:rPr>
              <a:t> </a:t>
            </a:r>
            <a:r>
              <a:rPr lang="en-US" sz="2000" b="1" i="0" dirty="0" err="1">
                <a:solidFill>
                  <a:schemeClr val="bg1"/>
                </a:solidFill>
              </a:rPr>
              <a:t>recursos</a:t>
            </a:r>
            <a:r>
              <a:rPr lang="en-US" sz="2000" b="1" i="0" dirty="0">
                <a:solidFill>
                  <a:schemeClr val="bg1"/>
                </a:solidFill>
              </a:rPr>
              <a:t> </a:t>
            </a:r>
            <a:r>
              <a:rPr lang="en-US" sz="2000" b="1" i="0" dirty="0" err="1">
                <a:solidFill>
                  <a:schemeClr val="bg1"/>
                </a:solidFill>
              </a:rPr>
              <a:t>materiais</a:t>
            </a:r>
            <a:r>
              <a:rPr lang="en-US" sz="2000" b="1" i="0" dirty="0">
                <a:solidFill>
                  <a:schemeClr val="bg1"/>
                </a:solidFill>
              </a:rPr>
              <a:t> da </a:t>
            </a:r>
            <a:r>
              <a:rPr lang="en-US" sz="2000" b="1" i="0" dirty="0" err="1">
                <a:solidFill>
                  <a:schemeClr val="bg1"/>
                </a:solidFill>
              </a:rPr>
              <a:t>repartição</a:t>
            </a:r>
            <a:r>
              <a:rPr lang="en-US" sz="2000" b="1" i="0" dirty="0">
                <a:solidFill>
                  <a:schemeClr val="bg1"/>
                </a:solidFill>
              </a:rPr>
              <a:t> </a:t>
            </a:r>
            <a:r>
              <a:rPr lang="en-US" sz="2000" b="1" i="0" dirty="0" err="1">
                <a:solidFill>
                  <a:schemeClr val="bg1"/>
                </a:solidFill>
              </a:rPr>
              <a:t>em</a:t>
            </a:r>
            <a:r>
              <a:rPr lang="en-US" sz="2000" b="1" i="0" dirty="0">
                <a:solidFill>
                  <a:schemeClr val="bg1"/>
                </a:solidFill>
              </a:rPr>
              <a:t> </a:t>
            </a:r>
            <a:r>
              <a:rPr lang="en-US" sz="2000" b="1" i="0" dirty="0" err="1">
                <a:solidFill>
                  <a:schemeClr val="bg1"/>
                </a:solidFill>
              </a:rPr>
              <a:t>serviços</a:t>
            </a:r>
            <a:r>
              <a:rPr lang="en-US" sz="2000" b="1" i="0" dirty="0">
                <a:solidFill>
                  <a:schemeClr val="bg1"/>
                </a:solidFill>
              </a:rPr>
              <a:t> </a:t>
            </a:r>
            <a:r>
              <a:rPr lang="en-US" sz="2000" b="1" i="0" dirty="0" err="1">
                <a:solidFill>
                  <a:schemeClr val="bg1"/>
                </a:solidFill>
              </a:rPr>
              <a:t>ou</a:t>
            </a:r>
            <a:r>
              <a:rPr lang="en-US" sz="2000" b="1" i="0" dirty="0">
                <a:solidFill>
                  <a:schemeClr val="bg1"/>
                </a:solidFill>
              </a:rPr>
              <a:t> </a:t>
            </a:r>
            <a:r>
              <a:rPr lang="en-US" sz="2000" b="1" i="0" dirty="0" err="1">
                <a:solidFill>
                  <a:schemeClr val="bg1"/>
                </a:solidFill>
              </a:rPr>
              <a:t>atividades</a:t>
            </a:r>
            <a:r>
              <a:rPr lang="en-US" sz="2000" b="1" i="0" dirty="0">
                <a:solidFill>
                  <a:schemeClr val="bg1"/>
                </a:solidFill>
              </a:rPr>
              <a:t> </a:t>
            </a:r>
            <a:r>
              <a:rPr lang="en-US" sz="2000" b="1" i="0" dirty="0" err="1">
                <a:solidFill>
                  <a:schemeClr val="bg1"/>
                </a:solidFill>
              </a:rPr>
              <a:t>particulares</a:t>
            </a:r>
            <a:r>
              <a:rPr lang="en-US" sz="2000" b="1" i="0" dirty="0">
                <a:solidFill>
                  <a:schemeClr val="bg1"/>
                </a:solidFill>
              </a:rPr>
              <a:t> – VALIMENTO)</a:t>
            </a:r>
            <a:r>
              <a:rPr lang="en-US" sz="2000" b="0" i="0" dirty="0">
                <a:solidFill>
                  <a:schemeClr val="bg1"/>
                </a:solidFill>
              </a:rPr>
              <a:t>;</a:t>
            </a:r>
          </a:p>
          <a:p>
            <a:pPr fontAlgn="ctr">
              <a:lnSpc>
                <a:spcPct val="170000"/>
              </a:lnSpc>
              <a:spcBef>
                <a:spcPct val="20000"/>
              </a:spcBef>
              <a:spcAft>
                <a:spcPts val="600"/>
              </a:spcAft>
              <a:buClr>
                <a:schemeClr val="tx1"/>
              </a:buClr>
              <a:buSzPct val="80000"/>
              <a:buFont typeface="Wingdings 3" panose="05040102010807070707" pitchFamily="18" charset="2"/>
              <a:buChar char=""/>
            </a:pPr>
            <a:r>
              <a:rPr lang="en-US" sz="2000" b="0" i="0" dirty="0">
                <a:solidFill>
                  <a:schemeClr val="bg1"/>
                </a:solidFill>
              </a:rPr>
              <a:t> </a:t>
            </a:r>
            <a:r>
              <a:rPr lang="en-US" sz="2000" b="0" i="0" dirty="0" err="1">
                <a:solidFill>
                  <a:schemeClr val="bg1"/>
                </a:solidFill>
              </a:rPr>
              <a:t>Deixar</a:t>
            </a:r>
            <a:r>
              <a:rPr lang="en-US" sz="2000" b="0" i="0" dirty="0">
                <a:solidFill>
                  <a:schemeClr val="bg1"/>
                </a:solidFill>
              </a:rPr>
              <a:t> de </a:t>
            </a:r>
            <a:r>
              <a:rPr lang="en-US" sz="2000" b="0" i="0" dirty="0" err="1">
                <a:solidFill>
                  <a:schemeClr val="bg1"/>
                </a:solidFill>
              </a:rPr>
              <a:t>prestar</a:t>
            </a:r>
            <a:r>
              <a:rPr lang="en-US" sz="2000" b="0" i="0" dirty="0">
                <a:solidFill>
                  <a:schemeClr val="bg1"/>
                </a:solidFill>
              </a:rPr>
              <a:t> </a:t>
            </a:r>
            <a:r>
              <a:rPr lang="en-US" sz="2000" b="0" i="0" dirty="0" err="1">
                <a:solidFill>
                  <a:schemeClr val="bg1"/>
                </a:solidFill>
              </a:rPr>
              <a:t>contas</a:t>
            </a:r>
            <a:r>
              <a:rPr lang="en-US" sz="2000" b="0" i="0" dirty="0">
                <a:solidFill>
                  <a:schemeClr val="bg1"/>
                </a:solidFill>
              </a:rPr>
              <a:t> </a:t>
            </a:r>
            <a:r>
              <a:rPr lang="en-US" sz="2000" b="0" i="0" dirty="0" err="1">
                <a:solidFill>
                  <a:schemeClr val="bg1"/>
                </a:solidFill>
              </a:rPr>
              <a:t>quando</a:t>
            </a:r>
            <a:r>
              <a:rPr lang="en-US" sz="2000" b="0" i="0" dirty="0">
                <a:solidFill>
                  <a:schemeClr val="bg1"/>
                </a:solidFill>
              </a:rPr>
              <a:t> se </a:t>
            </a:r>
            <a:r>
              <a:rPr lang="en-US" sz="2000" b="0" i="0" dirty="0" err="1">
                <a:solidFill>
                  <a:schemeClr val="bg1"/>
                </a:solidFill>
              </a:rPr>
              <a:t>tem</a:t>
            </a:r>
            <a:r>
              <a:rPr lang="en-US" sz="2000" b="0" i="0" dirty="0">
                <a:solidFill>
                  <a:schemeClr val="bg1"/>
                </a:solidFill>
              </a:rPr>
              <a:t> a </a:t>
            </a:r>
            <a:r>
              <a:rPr lang="en-US" sz="2000" b="0" i="0" dirty="0" err="1">
                <a:solidFill>
                  <a:schemeClr val="bg1"/>
                </a:solidFill>
              </a:rPr>
              <a:t>obrigação</a:t>
            </a:r>
            <a:r>
              <a:rPr lang="en-US" sz="2000" b="0" i="0" dirty="0">
                <a:solidFill>
                  <a:schemeClr val="bg1"/>
                </a:solidFill>
              </a:rPr>
              <a:t> de </a:t>
            </a:r>
            <a:r>
              <a:rPr lang="en-US" sz="2000" b="0" i="0" dirty="0" err="1">
                <a:solidFill>
                  <a:schemeClr val="bg1"/>
                </a:solidFill>
              </a:rPr>
              <a:t>fazê</a:t>
            </a:r>
            <a:r>
              <a:rPr lang="en-US" sz="2000" b="0" i="0" dirty="0">
                <a:solidFill>
                  <a:schemeClr val="bg1"/>
                </a:solidFill>
              </a:rPr>
              <a:t>-lo </a:t>
            </a:r>
            <a:r>
              <a:rPr lang="en-US" sz="2000" b="1" i="0" dirty="0">
                <a:solidFill>
                  <a:schemeClr val="bg1"/>
                </a:solidFill>
              </a:rPr>
              <a:t>(TRANSPARÊNCIA) – art 116 - III - </a:t>
            </a:r>
            <a:r>
              <a:rPr lang="en-US" sz="2000" b="1" i="0" dirty="0" err="1">
                <a:solidFill>
                  <a:schemeClr val="bg1"/>
                </a:solidFill>
              </a:rPr>
              <a:t>inobservar</a:t>
            </a:r>
            <a:r>
              <a:rPr lang="en-US" sz="2000" b="1" i="0" dirty="0">
                <a:solidFill>
                  <a:schemeClr val="bg1"/>
                </a:solidFill>
              </a:rPr>
              <a:t> as </a:t>
            </a:r>
            <a:r>
              <a:rPr lang="en-US" sz="2000" b="1" i="0" dirty="0" err="1">
                <a:solidFill>
                  <a:schemeClr val="bg1"/>
                </a:solidFill>
              </a:rPr>
              <a:t>normas</a:t>
            </a:r>
            <a:r>
              <a:rPr lang="en-US" sz="2000" b="1" i="0" dirty="0">
                <a:solidFill>
                  <a:schemeClr val="bg1"/>
                </a:solidFill>
              </a:rPr>
              <a:t> </a:t>
            </a:r>
            <a:r>
              <a:rPr lang="en-US" sz="2000" b="1" i="0" dirty="0" err="1">
                <a:solidFill>
                  <a:schemeClr val="bg1"/>
                </a:solidFill>
              </a:rPr>
              <a:t>legais</a:t>
            </a:r>
            <a:r>
              <a:rPr lang="en-US" sz="2000" b="1" i="0" dirty="0">
                <a:solidFill>
                  <a:schemeClr val="bg1"/>
                </a:solidFill>
              </a:rPr>
              <a:t> e </a:t>
            </a:r>
            <a:r>
              <a:rPr lang="en-US" sz="2000" b="1" i="0" dirty="0" err="1">
                <a:solidFill>
                  <a:schemeClr val="bg1"/>
                </a:solidFill>
              </a:rPr>
              <a:t>regulamentares</a:t>
            </a:r>
            <a:r>
              <a:rPr lang="en-US" sz="2000" b="1" i="0" dirty="0">
                <a:solidFill>
                  <a:schemeClr val="bg1"/>
                </a:solidFill>
              </a:rPr>
              <a:t>;</a:t>
            </a:r>
          </a:p>
          <a:p>
            <a:pPr fontAlgn="ctr">
              <a:lnSpc>
                <a:spcPct val="170000"/>
              </a:lnSpc>
              <a:spcBef>
                <a:spcPct val="20000"/>
              </a:spcBef>
              <a:spcAft>
                <a:spcPts val="600"/>
              </a:spcAft>
              <a:buClr>
                <a:schemeClr val="tx1"/>
              </a:buClr>
              <a:buSzPct val="80000"/>
              <a:buFont typeface="Wingdings 3" panose="05040102010807070707" pitchFamily="18" charset="2"/>
              <a:buChar char=""/>
            </a:pPr>
            <a:r>
              <a:rPr lang="en-US" sz="2000" b="0" i="0" dirty="0" err="1">
                <a:solidFill>
                  <a:schemeClr val="bg1"/>
                </a:solidFill>
              </a:rPr>
              <a:t>praticar</a:t>
            </a:r>
            <a:r>
              <a:rPr lang="en-US" sz="2000" b="0" i="0" dirty="0">
                <a:solidFill>
                  <a:schemeClr val="bg1"/>
                </a:solidFill>
              </a:rPr>
              <a:t>, no </a:t>
            </a:r>
            <a:r>
              <a:rPr lang="en-US" sz="2000" b="0" i="0" dirty="0" err="1">
                <a:solidFill>
                  <a:schemeClr val="bg1"/>
                </a:solidFill>
              </a:rPr>
              <a:t>âmbito</a:t>
            </a:r>
            <a:r>
              <a:rPr lang="en-US" sz="2000" b="0" i="0" dirty="0">
                <a:solidFill>
                  <a:schemeClr val="bg1"/>
                </a:solidFill>
              </a:rPr>
              <a:t> da </a:t>
            </a:r>
            <a:r>
              <a:rPr lang="en-US" sz="2000" b="0" i="0" dirty="0" err="1">
                <a:solidFill>
                  <a:schemeClr val="bg1"/>
                </a:solidFill>
              </a:rPr>
              <a:t>administração</a:t>
            </a:r>
            <a:r>
              <a:rPr lang="en-US" sz="2000" b="0" i="0" dirty="0">
                <a:solidFill>
                  <a:schemeClr val="bg1"/>
                </a:solidFill>
              </a:rPr>
              <a:t> </a:t>
            </a:r>
            <a:r>
              <a:rPr lang="en-US" sz="2000" b="0" i="0" dirty="0" err="1">
                <a:solidFill>
                  <a:schemeClr val="bg1"/>
                </a:solidFill>
              </a:rPr>
              <a:t>pública</a:t>
            </a:r>
            <a:r>
              <a:rPr lang="en-US" sz="2000" b="0" i="0" dirty="0">
                <a:solidFill>
                  <a:schemeClr val="bg1"/>
                </a:solidFill>
              </a:rPr>
              <a:t> e com </a:t>
            </a:r>
            <a:r>
              <a:rPr lang="en-US" sz="2000" b="0" i="0" dirty="0" err="1">
                <a:solidFill>
                  <a:schemeClr val="bg1"/>
                </a:solidFill>
              </a:rPr>
              <a:t>recursos</a:t>
            </a:r>
            <a:r>
              <a:rPr lang="en-US" sz="2000" b="0" i="0" dirty="0">
                <a:solidFill>
                  <a:schemeClr val="bg1"/>
                </a:solidFill>
              </a:rPr>
              <a:t> do </a:t>
            </a:r>
            <a:r>
              <a:rPr lang="en-US" sz="2000" b="0" i="0" dirty="0" err="1">
                <a:solidFill>
                  <a:schemeClr val="bg1"/>
                </a:solidFill>
              </a:rPr>
              <a:t>erário</a:t>
            </a:r>
            <a:r>
              <a:rPr lang="en-US" sz="2000" b="0" i="0" dirty="0">
                <a:solidFill>
                  <a:schemeClr val="bg1"/>
                </a:solidFill>
              </a:rPr>
              <a:t>, </a:t>
            </a:r>
            <a:r>
              <a:rPr lang="en-US" sz="2000" b="0" i="0" dirty="0" err="1">
                <a:solidFill>
                  <a:schemeClr val="bg1"/>
                </a:solidFill>
              </a:rPr>
              <a:t>ato</a:t>
            </a:r>
            <a:r>
              <a:rPr lang="en-US" sz="2000" b="0" i="0" dirty="0">
                <a:solidFill>
                  <a:schemeClr val="bg1"/>
                </a:solidFill>
              </a:rPr>
              <a:t> de </a:t>
            </a:r>
            <a:r>
              <a:rPr lang="en-US" sz="2000" b="0" i="0" dirty="0" err="1">
                <a:solidFill>
                  <a:schemeClr val="bg1"/>
                </a:solidFill>
              </a:rPr>
              <a:t>publicidade</a:t>
            </a:r>
            <a:r>
              <a:rPr lang="en-US" sz="2000" b="0" i="0" dirty="0">
                <a:solidFill>
                  <a:schemeClr val="bg1"/>
                </a:solidFill>
              </a:rPr>
              <a:t> que </a:t>
            </a:r>
            <a:r>
              <a:rPr lang="en-US" sz="2000" b="0" i="0" dirty="0" err="1">
                <a:solidFill>
                  <a:schemeClr val="bg1"/>
                </a:solidFill>
              </a:rPr>
              <a:t>contrarie</a:t>
            </a:r>
            <a:r>
              <a:rPr lang="en-US" sz="2000" b="0" i="0" dirty="0">
                <a:solidFill>
                  <a:schemeClr val="bg1"/>
                </a:solidFill>
              </a:rPr>
              <a:t> o </a:t>
            </a:r>
            <a:r>
              <a:rPr lang="en-US" sz="2000" b="0" i="0" dirty="0" err="1">
                <a:solidFill>
                  <a:schemeClr val="bg1"/>
                </a:solidFill>
              </a:rPr>
              <a:t>disposto</a:t>
            </a:r>
            <a:r>
              <a:rPr lang="en-US" sz="2000" b="0" i="0" dirty="0">
                <a:solidFill>
                  <a:schemeClr val="bg1"/>
                </a:solidFill>
              </a:rPr>
              <a:t> no </a:t>
            </a:r>
            <a:r>
              <a:rPr lang="en-US" sz="2000" b="0" i="0" dirty="0">
                <a:solidFill>
                  <a:schemeClr val="bg1"/>
                </a:solidFill>
                <a:hlinkClick r:id="rId2">
                  <a:extLst>
                    <a:ext uri="{A12FA001-AC4F-418D-AE19-62706E023703}">
                      <ahyp:hlinkClr xmlns:ahyp="http://schemas.microsoft.com/office/drawing/2018/hyperlinkcolor" xmlns="" val="tx"/>
                    </a:ext>
                  </a:extLst>
                </a:hlinkClick>
              </a:rPr>
              <a:t>§ 1º do art. 37 da Constituição Federal</a:t>
            </a:r>
            <a:r>
              <a:rPr lang="en-US" sz="2000" b="0" i="0" dirty="0">
                <a:solidFill>
                  <a:schemeClr val="bg1"/>
                </a:solidFill>
              </a:rPr>
              <a:t>, de forma a </a:t>
            </a:r>
            <a:r>
              <a:rPr lang="en-US" sz="2000" b="0" i="0" dirty="0" err="1">
                <a:solidFill>
                  <a:schemeClr val="bg1"/>
                </a:solidFill>
              </a:rPr>
              <a:t>promover</a:t>
            </a:r>
            <a:r>
              <a:rPr lang="en-US" sz="2000" b="0" i="0" dirty="0">
                <a:solidFill>
                  <a:schemeClr val="bg1"/>
                </a:solidFill>
              </a:rPr>
              <a:t> </a:t>
            </a:r>
            <a:r>
              <a:rPr lang="en-US" sz="2000" b="0" i="0" dirty="0" err="1">
                <a:solidFill>
                  <a:schemeClr val="bg1"/>
                </a:solidFill>
              </a:rPr>
              <a:t>inequívoco</a:t>
            </a:r>
            <a:r>
              <a:rPr lang="en-US" sz="2000" b="0" i="0" dirty="0">
                <a:solidFill>
                  <a:schemeClr val="bg1"/>
                </a:solidFill>
              </a:rPr>
              <a:t> </a:t>
            </a:r>
            <a:r>
              <a:rPr lang="en-US" sz="2000" b="0" i="0" dirty="0" err="1">
                <a:solidFill>
                  <a:schemeClr val="bg1"/>
                </a:solidFill>
              </a:rPr>
              <a:t>enaltecimento</a:t>
            </a:r>
            <a:r>
              <a:rPr lang="en-US" sz="2000" b="0" i="0" dirty="0">
                <a:solidFill>
                  <a:schemeClr val="bg1"/>
                </a:solidFill>
              </a:rPr>
              <a:t> do </a:t>
            </a:r>
            <a:r>
              <a:rPr lang="en-US" sz="2000" b="0" i="0" dirty="0" err="1">
                <a:solidFill>
                  <a:schemeClr val="bg1"/>
                </a:solidFill>
              </a:rPr>
              <a:t>agente</a:t>
            </a:r>
            <a:r>
              <a:rPr lang="en-US" sz="2000" b="0" i="0" dirty="0">
                <a:solidFill>
                  <a:schemeClr val="bg1"/>
                </a:solidFill>
              </a:rPr>
              <a:t> </a:t>
            </a:r>
            <a:r>
              <a:rPr lang="en-US" sz="2000" b="0" i="0" dirty="0" err="1">
                <a:solidFill>
                  <a:schemeClr val="bg1"/>
                </a:solidFill>
              </a:rPr>
              <a:t>público</a:t>
            </a:r>
            <a:r>
              <a:rPr lang="en-US" sz="2000" b="0" i="0" dirty="0">
                <a:solidFill>
                  <a:schemeClr val="bg1"/>
                </a:solidFill>
              </a:rPr>
              <a:t> e </a:t>
            </a:r>
            <a:r>
              <a:rPr lang="en-US" sz="2000" b="0" i="0" dirty="0" err="1">
                <a:solidFill>
                  <a:schemeClr val="bg1"/>
                </a:solidFill>
              </a:rPr>
              <a:t>personalização</a:t>
            </a:r>
            <a:r>
              <a:rPr lang="en-US" sz="2000" b="0" i="0" dirty="0">
                <a:solidFill>
                  <a:schemeClr val="bg1"/>
                </a:solidFill>
              </a:rPr>
              <a:t> de </a:t>
            </a:r>
            <a:r>
              <a:rPr lang="en-US" sz="2000" b="0" i="0" dirty="0" err="1">
                <a:solidFill>
                  <a:schemeClr val="bg1"/>
                </a:solidFill>
              </a:rPr>
              <a:t>atos</a:t>
            </a:r>
            <a:r>
              <a:rPr lang="en-US" sz="2000" b="0" i="0" dirty="0">
                <a:solidFill>
                  <a:schemeClr val="bg1"/>
                </a:solidFill>
              </a:rPr>
              <a:t>, de </a:t>
            </a:r>
            <a:r>
              <a:rPr lang="en-US" sz="2000" b="0" i="0" dirty="0" err="1">
                <a:solidFill>
                  <a:schemeClr val="bg1"/>
                </a:solidFill>
              </a:rPr>
              <a:t>programas</a:t>
            </a:r>
            <a:r>
              <a:rPr lang="en-US" sz="2000" b="0" i="0" dirty="0">
                <a:solidFill>
                  <a:schemeClr val="bg1"/>
                </a:solidFill>
              </a:rPr>
              <a:t>, de </a:t>
            </a:r>
            <a:r>
              <a:rPr lang="en-US" sz="2000" b="0" i="0" dirty="0" err="1">
                <a:solidFill>
                  <a:schemeClr val="bg1"/>
                </a:solidFill>
              </a:rPr>
              <a:t>obras</a:t>
            </a:r>
            <a:r>
              <a:rPr lang="en-US" sz="2000" b="0" i="0" dirty="0">
                <a:solidFill>
                  <a:schemeClr val="bg1"/>
                </a:solidFill>
              </a:rPr>
              <a:t>, de </a:t>
            </a:r>
            <a:r>
              <a:rPr lang="en-US" sz="2000" b="0" i="0" dirty="0" err="1">
                <a:solidFill>
                  <a:schemeClr val="bg1"/>
                </a:solidFill>
              </a:rPr>
              <a:t>serviços</a:t>
            </a:r>
            <a:r>
              <a:rPr lang="en-US" sz="2000" b="0" i="0" dirty="0">
                <a:solidFill>
                  <a:schemeClr val="bg1"/>
                </a:solidFill>
              </a:rPr>
              <a:t> </a:t>
            </a:r>
            <a:r>
              <a:rPr lang="en-US" sz="2000" b="0" i="0" dirty="0" err="1">
                <a:solidFill>
                  <a:schemeClr val="bg1"/>
                </a:solidFill>
              </a:rPr>
              <a:t>ou</a:t>
            </a:r>
            <a:r>
              <a:rPr lang="en-US" sz="2000" b="0" i="0" dirty="0">
                <a:solidFill>
                  <a:schemeClr val="bg1"/>
                </a:solidFill>
              </a:rPr>
              <a:t> de </a:t>
            </a:r>
            <a:r>
              <a:rPr lang="en-US" sz="2000" b="0" i="0" dirty="0" err="1">
                <a:solidFill>
                  <a:schemeClr val="bg1"/>
                </a:solidFill>
              </a:rPr>
              <a:t>campanhas</a:t>
            </a:r>
            <a:r>
              <a:rPr lang="en-US" sz="2000" b="0" i="0" dirty="0">
                <a:solidFill>
                  <a:schemeClr val="bg1"/>
                </a:solidFill>
              </a:rPr>
              <a:t> dos </a:t>
            </a:r>
            <a:r>
              <a:rPr lang="en-US" sz="2000" b="0" i="0" dirty="0" err="1">
                <a:solidFill>
                  <a:schemeClr val="bg1"/>
                </a:solidFill>
              </a:rPr>
              <a:t>órgãos</a:t>
            </a:r>
            <a:r>
              <a:rPr lang="en-US" sz="2000" b="0" i="0" dirty="0">
                <a:solidFill>
                  <a:schemeClr val="bg1"/>
                </a:solidFill>
              </a:rPr>
              <a:t> </a:t>
            </a:r>
            <a:r>
              <a:rPr lang="en-US" sz="2000" b="0" i="0" dirty="0" err="1">
                <a:solidFill>
                  <a:schemeClr val="bg1"/>
                </a:solidFill>
              </a:rPr>
              <a:t>públicos</a:t>
            </a:r>
            <a:r>
              <a:rPr lang="en-US" sz="2000" b="0" i="0" dirty="0">
                <a:solidFill>
                  <a:schemeClr val="bg1"/>
                </a:solidFill>
              </a:rPr>
              <a:t> – </a:t>
            </a:r>
            <a:r>
              <a:rPr lang="en-US" sz="2000" b="1" i="0" dirty="0">
                <a:solidFill>
                  <a:schemeClr val="bg1"/>
                </a:solidFill>
              </a:rPr>
              <a:t>(art 117 - IX - </a:t>
            </a:r>
            <a:r>
              <a:rPr lang="en-US" sz="2000" b="1" i="0" dirty="0" err="1">
                <a:solidFill>
                  <a:schemeClr val="bg1"/>
                </a:solidFill>
              </a:rPr>
              <a:t>valer</a:t>
            </a:r>
            <a:r>
              <a:rPr lang="en-US" sz="2000" b="1" i="0" dirty="0">
                <a:solidFill>
                  <a:schemeClr val="bg1"/>
                </a:solidFill>
              </a:rPr>
              <a:t>-se do cargo para </a:t>
            </a:r>
            <a:r>
              <a:rPr lang="en-US" sz="2000" b="1" i="0" dirty="0" err="1">
                <a:solidFill>
                  <a:schemeClr val="bg1"/>
                </a:solidFill>
              </a:rPr>
              <a:t>lograr</a:t>
            </a:r>
            <a:r>
              <a:rPr lang="en-US" sz="2000" b="1" i="0" dirty="0">
                <a:solidFill>
                  <a:schemeClr val="bg1"/>
                </a:solidFill>
              </a:rPr>
              <a:t> </a:t>
            </a:r>
            <a:r>
              <a:rPr lang="en-US" sz="2000" b="1" i="0" dirty="0" err="1">
                <a:solidFill>
                  <a:schemeClr val="bg1"/>
                </a:solidFill>
              </a:rPr>
              <a:t>proveito</a:t>
            </a:r>
            <a:r>
              <a:rPr lang="en-US" sz="2000" b="1" i="0" dirty="0">
                <a:solidFill>
                  <a:schemeClr val="bg1"/>
                </a:solidFill>
              </a:rPr>
              <a:t> </a:t>
            </a:r>
            <a:r>
              <a:rPr lang="en-US" sz="2000" b="1" i="0" dirty="0" err="1">
                <a:solidFill>
                  <a:schemeClr val="bg1"/>
                </a:solidFill>
              </a:rPr>
              <a:t>pessoal</a:t>
            </a:r>
            <a:r>
              <a:rPr lang="en-US" sz="2000" b="1" i="0" dirty="0">
                <a:solidFill>
                  <a:schemeClr val="bg1"/>
                </a:solidFill>
              </a:rPr>
              <a:t> </a:t>
            </a:r>
            <a:r>
              <a:rPr lang="en-US" sz="2000" b="1" i="0" dirty="0" err="1">
                <a:solidFill>
                  <a:schemeClr val="bg1"/>
                </a:solidFill>
              </a:rPr>
              <a:t>ou</a:t>
            </a:r>
            <a:r>
              <a:rPr lang="en-US" sz="2000" b="1" i="0" dirty="0">
                <a:solidFill>
                  <a:schemeClr val="bg1"/>
                </a:solidFill>
              </a:rPr>
              <a:t> de </a:t>
            </a:r>
            <a:r>
              <a:rPr lang="en-US" sz="2000" b="1" i="0" dirty="0" err="1">
                <a:solidFill>
                  <a:schemeClr val="bg1"/>
                </a:solidFill>
              </a:rPr>
              <a:t>outrem</a:t>
            </a:r>
            <a:r>
              <a:rPr lang="en-US" sz="2000" b="1" i="0" dirty="0">
                <a:solidFill>
                  <a:schemeClr val="bg1"/>
                </a:solidFill>
              </a:rPr>
              <a:t>, </a:t>
            </a:r>
            <a:r>
              <a:rPr lang="en-US" sz="2000" b="1" i="0" dirty="0" err="1">
                <a:solidFill>
                  <a:schemeClr val="bg1"/>
                </a:solidFill>
              </a:rPr>
              <a:t>em</a:t>
            </a:r>
            <a:r>
              <a:rPr lang="en-US" sz="2000" b="1" i="0" dirty="0">
                <a:solidFill>
                  <a:schemeClr val="bg1"/>
                </a:solidFill>
              </a:rPr>
              <a:t> </a:t>
            </a:r>
            <a:r>
              <a:rPr lang="en-US" sz="2000" b="1" i="0" dirty="0" err="1">
                <a:solidFill>
                  <a:schemeClr val="bg1"/>
                </a:solidFill>
              </a:rPr>
              <a:t>detrimento</a:t>
            </a:r>
            <a:r>
              <a:rPr lang="en-US" sz="2000" b="1" i="0" dirty="0">
                <a:solidFill>
                  <a:schemeClr val="bg1"/>
                </a:solidFill>
              </a:rPr>
              <a:t> da </a:t>
            </a:r>
            <a:r>
              <a:rPr lang="en-US" sz="2000" b="1" i="0" dirty="0" err="1">
                <a:solidFill>
                  <a:schemeClr val="bg1"/>
                </a:solidFill>
              </a:rPr>
              <a:t>dignidade</a:t>
            </a:r>
            <a:r>
              <a:rPr lang="en-US" sz="2000" b="1" i="0" dirty="0">
                <a:solidFill>
                  <a:schemeClr val="bg1"/>
                </a:solidFill>
              </a:rPr>
              <a:t> da </a:t>
            </a:r>
            <a:r>
              <a:rPr lang="en-US" sz="2000" b="1" i="0" dirty="0" err="1">
                <a:solidFill>
                  <a:schemeClr val="bg1"/>
                </a:solidFill>
              </a:rPr>
              <a:t>função</a:t>
            </a:r>
            <a:r>
              <a:rPr lang="en-US" sz="2000" b="1" i="0" dirty="0">
                <a:solidFill>
                  <a:schemeClr val="bg1"/>
                </a:solidFill>
              </a:rPr>
              <a:t> </a:t>
            </a:r>
            <a:r>
              <a:rPr lang="en-US" sz="2000" b="1" i="0" dirty="0" err="1">
                <a:solidFill>
                  <a:schemeClr val="bg1"/>
                </a:solidFill>
              </a:rPr>
              <a:t>pública</a:t>
            </a:r>
            <a:r>
              <a:rPr lang="en-US" sz="2000" b="1" i="0" dirty="0">
                <a:solidFill>
                  <a:schemeClr val="bg1"/>
                </a:solidFill>
              </a:rPr>
              <a:t>) </a:t>
            </a:r>
          </a:p>
        </p:txBody>
      </p:sp>
    </p:spTree>
    <p:extLst>
      <p:ext uri="{BB962C8B-B14F-4D97-AF65-F5344CB8AC3E}">
        <p14:creationId xmlns:p14="http://schemas.microsoft.com/office/powerpoint/2010/main" val="690520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7000"/>
                <a:hueMod val="92000"/>
                <a:satMod val="169000"/>
                <a:lumMod val="164000"/>
              </a:schemeClr>
            </a:gs>
            <a:gs pos="100000">
              <a:schemeClr val="bg2">
                <a:shade val="96000"/>
                <a:satMod val="120000"/>
                <a:lumMod val="90000"/>
              </a:schemeClr>
            </a:gs>
          </a:gsLst>
          <a:path path="circle">
            <a:fillToRect b="100000"/>
          </a:path>
        </a:gradFill>
        <a:effectLst/>
      </p:bgPr>
    </p:bg>
    <p:spTree>
      <p:nvGrpSpPr>
        <p:cNvPr id="1" name=""/>
        <p:cNvGrpSpPr/>
        <p:nvPr/>
      </p:nvGrpSpPr>
      <p:grpSpPr>
        <a:xfrm>
          <a:off x="0" y="0"/>
          <a:ext cx="0" cy="0"/>
          <a:chOff x="0" y="0"/>
          <a:chExt cx="0" cy="0"/>
        </a:xfrm>
      </p:grpSpPr>
      <p:graphicFrame>
        <p:nvGraphicFramePr>
          <p:cNvPr id="7" name="CaixaDeTexto 2">
            <a:extLst>
              <a:ext uri="{FF2B5EF4-FFF2-40B4-BE49-F238E27FC236}">
                <a16:creationId xmlns:a16="http://schemas.microsoft.com/office/drawing/2014/main" id="{8A947FC0-ECF8-8DD2-ABF2-2DB7CEAAC9BE}"/>
              </a:ext>
            </a:extLst>
          </p:cNvPr>
          <p:cNvGraphicFramePr/>
          <p:nvPr>
            <p:extLst>
              <p:ext uri="{D42A27DB-BD31-4B8C-83A1-F6EECF244321}">
                <p14:modId xmlns:p14="http://schemas.microsoft.com/office/powerpoint/2010/main" val="257633107"/>
              </p:ext>
            </p:extLst>
          </p:nvPr>
        </p:nvGraphicFramePr>
        <p:xfrm>
          <a:off x="621558" y="527861"/>
          <a:ext cx="10932268" cy="58022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229369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ixaDeTexto 5">
            <a:extLst>
              <a:ext uri="{FF2B5EF4-FFF2-40B4-BE49-F238E27FC236}">
                <a16:creationId xmlns:a16="http://schemas.microsoft.com/office/drawing/2014/main" id="{5879720B-662A-7B06-B39A-5D82F651D8F6}"/>
              </a:ext>
            </a:extLst>
          </p:cNvPr>
          <p:cNvSpPr txBox="1"/>
          <p:nvPr/>
        </p:nvSpPr>
        <p:spPr>
          <a:xfrm>
            <a:off x="1" y="217642"/>
            <a:ext cx="12192000" cy="7909858"/>
          </a:xfrm>
          <a:prstGeom prst="rect">
            <a:avLst/>
          </a:prstGeom>
          <a:noFill/>
        </p:spPr>
        <p:txBody>
          <a:bodyPr wrap="square" rtlCol="0">
            <a:spAutoFit/>
          </a:bodyPr>
          <a:lstStyle/>
          <a:p>
            <a:pPr algn="just"/>
            <a:r>
              <a:rPr lang="pt-BR" sz="4000" b="1" cap="all" dirty="0">
                <a:ln w="3175" cmpd="sng">
                  <a:noFill/>
                </a:ln>
                <a:solidFill>
                  <a:schemeClr val="bg2">
                    <a:lumMod val="75000"/>
                  </a:schemeClr>
                </a:solidFill>
                <a:effectLst>
                  <a:outerShdw blurRad="50800" dist="38100" dir="2700000" algn="tl" rotWithShape="0">
                    <a:prstClr val="black">
                      <a:alpha val="40000"/>
                    </a:prstClr>
                  </a:outerShdw>
                </a:effectLst>
                <a:latin typeface="+mj-lt"/>
                <a:ea typeface="+mj-ea"/>
                <a:cs typeface="Times New Roman" panose="02020603050405020304" pitchFamily="18" charset="0"/>
              </a:rPr>
              <a:t>CONFLITO DE INTERESSES </a:t>
            </a:r>
          </a:p>
          <a:p>
            <a:r>
              <a:rPr lang="pt-BR" sz="2800" b="1" cap="all" dirty="0">
                <a:ln w="3175" cmpd="sng">
                  <a:noFill/>
                </a:ln>
                <a:effectLst>
                  <a:outerShdw blurRad="50800" dist="38100" dir="2700000" algn="tl" rotWithShape="0">
                    <a:prstClr val="black">
                      <a:alpha val="40000"/>
                    </a:prstClr>
                  </a:outerShdw>
                </a:effectLst>
                <a:latin typeface="+mj-lt"/>
                <a:ea typeface="+mj-ea"/>
                <a:cs typeface="Times New Roman" panose="02020603050405020304" pitchFamily="18" charset="0"/>
              </a:rPr>
              <a:t>LEI 12.813/2013</a:t>
            </a:r>
          </a:p>
          <a:p>
            <a:endParaRPr lang="pt-BR" sz="1600" dirty="0">
              <a:solidFill>
                <a:srgbClr val="000000"/>
              </a:solidFill>
            </a:endParaRPr>
          </a:p>
          <a:p>
            <a:r>
              <a:rPr lang="pt-BR" sz="1600" dirty="0">
                <a:solidFill>
                  <a:srgbClr val="000000"/>
                </a:solidFill>
                <a:latin typeface="+mj-lt"/>
                <a:cs typeface="Calibri" panose="020F0502020204030204" pitchFamily="34" charset="0"/>
              </a:rPr>
              <a:t>Situação gerada pelo confronto entre interesses públicos e privados, que possa comprometer o interesse coletivo ou influenciar, de maneira imprópria, o desempenho da função pública </a:t>
            </a:r>
          </a:p>
          <a:p>
            <a:endParaRPr lang="pt-BR" sz="1600" dirty="0">
              <a:solidFill>
                <a:srgbClr val="000000"/>
              </a:solidFill>
              <a:latin typeface="+mj-lt"/>
              <a:cs typeface="Calibri" panose="020F0502020204030204" pitchFamily="34" charset="0"/>
            </a:endParaRPr>
          </a:p>
          <a:p>
            <a:r>
              <a:rPr lang="pt-BR" sz="1600" dirty="0" err="1">
                <a:solidFill>
                  <a:srgbClr val="000000"/>
                </a:solidFill>
                <a:latin typeface="+mj-lt"/>
                <a:cs typeface="Calibri" panose="020F0502020204030204" pitchFamily="34" charset="0"/>
              </a:rPr>
              <a:t>I</a:t>
            </a:r>
            <a:r>
              <a:rPr lang="pt-BR" sz="1600" dirty="0">
                <a:solidFill>
                  <a:srgbClr val="000000"/>
                </a:solidFill>
                <a:latin typeface="+mj-lt"/>
                <a:cs typeface="Calibri" panose="020F0502020204030204" pitchFamily="34" charset="0"/>
              </a:rPr>
              <a:t> - divulgar ou fazer uso de informação privilegiada, em proveito próprio ou de terceiros, obtida em razão das atividades exercidas (durante e após o exercício do cargo);</a:t>
            </a:r>
          </a:p>
          <a:p>
            <a:pPr algn="just">
              <a:spcBef>
                <a:spcPts val="1500"/>
              </a:spcBef>
            </a:pPr>
            <a:r>
              <a:rPr lang="pt-BR" sz="1600" dirty="0">
                <a:solidFill>
                  <a:srgbClr val="000000"/>
                </a:solidFill>
                <a:latin typeface="+mj-lt"/>
                <a:cs typeface="Calibri" panose="020F0502020204030204" pitchFamily="34" charset="0"/>
              </a:rPr>
              <a:t>II - exercer atividade que implique a prestação de serviços ou a manutenção de relação de negócio com pessoa física ou jurídica que tenha interesse em decisão do agente público ou de colegiado do qual este participe;</a:t>
            </a:r>
          </a:p>
          <a:p>
            <a:pPr algn="just">
              <a:spcBef>
                <a:spcPts val="1500"/>
              </a:spcBef>
            </a:pPr>
            <a:r>
              <a:rPr lang="pt-BR" sz="1600" dirty="0">
                <a:solidFill>
                  <a:srgbClr val="000000"/>
                </a:solidFill>
                <a:latin typeface="+mj-lt"/>
                <a:cs typeface="Calibri" panose="020F0502020204030204" pitchFamily="34" charset="0"/>
              </a:rPr>
              <a:t>III - exercer, direta ou indiretamente, atividade que em razão da sua natureza seja incompatível com as atribuições do cargo ou emprego, considerando-se como tal, inclusive, a atividade desenvolvida em áreas ou matérias correlatas;</a:t>
            </a:r>
          </a:p>
          <a:p>
            <a:pPr algn="just">
              <a:spcBef>
                <a:spcPts val="1500"/>
              </a:spcBef>
            </a:pPr>
            <a:r>
              <a:rPr lang="pt-BR" sz="1600" dirty="0">
                <a:solidFill>
                  <a:srgbClr val="000000"/>
                </a:solidFill>
                <a:latin typeface="+mj-lt"/>
                <a:cs typeface="Calibri" panose="020F0502020204030204" pitchFamily="34" charset="0"/>
              </a:rPr>
              <a:t>IV - praticar ato em benefício de interesse de pessoa jurídica de que participe o agente público, seu cônjuge, companheiro ou parentes, consanguíneos ou afins, em linha reta ou colateral, até o terceiro grau, e que possa ser por ele beneficiada ou influir em seus atos de gestão;</a:t>
            </a:r>
          </a:p>
          <a:p>
            <a:pPr algn="just">
              <a:spcBef>
                <a:spcPts val="1500"/>
              </a:spcBef>
            </a:pPr>
            <a:r>
              <a:rPr lang="pt-BR" sz="1600" dirty="0">
                <a:solidFill>
                  <a:srgbClr val="000000"/>
                </a:solidFill>
                <a:latin typeface="+mj-lt"/>
                <a:cs typeface="Calibri" panose="020F0502020204030204" pitchFamily="34" charset="0"/>
              </a:rPr>
              <a:t>V - receber presente de quem tenha interesse em decisão do agente público ou de colegiado do qual este participe fora dos limites e condições estabelecidos em regulamento; </a:t>
            </a:r>
          </a:p>
          <a:p>
            <a:pPr algn="just">
              <a:spcBef>
                <a:spcPts val="1500"/>
              </a:spcBef>
            </a:pPr>
            <a:r>
              <a:rPr lang="pt-BR" sz="1600" dirty="0">
                <a:solidFill>
                  <a:srgbClr val="000000"/>
                </a:solidFill>
                <a:latin typeface="+mj-lt"/>
                <a:cs typeface="Calibri" panose="020F0502020204030204" pitchFamily="34" charset="0"/>
              </a:rPr>
              <a:t>VI - prestar serviços, ainda que eventuais, a empresa cuja atividade seja controlada, fiscalizada ou regulada pelo ente ao qual o agente público está vinculado.</a:t>
            </a:r>
          </a:p>
          <a:p>
            <a:pPr algn="just">
              <a:spcBef>
                <a:spcPts val="1500"/>
              </a:spcBef>
            </a:pPr>
            <a:r>
              <a:rPr lang="pt-BR" sz="1600" dirty="0">
                <a:solidFill>
                  <a:srgbClr val="000000"/>
                </a:solidFill>
                <a:latin typeface="+mj-lt"/>
                <a:cs typeface="Calibri" panose="020F0502020204030204" pitchFamily="34" charset="0"/>
              </a:rPr>
              <a:t>(...)</a:t>
            </a:r>
          </a:p>
          <a:p>
            <a:pPr algn="just">
              <a:spcBef>
                <a:spcPts val="1500"/>
              </a:spcBef>
              <a:spcAft>
                <a:spcPts val="1500"/>
              </a:spcAft>
            </a:pPr>
            <a:endParaRPr lang="pt-BR" b="0" i="0" dirty="0">
              <a:solidFill>
                <a:srgbClr val="000000"/>
              </a:solidFill>
              <a:effectLst/>
              <a:latin typeface="Arial" panose="020B0604020202020204" pitchFamily="34" charset="0"/>
            </a:endParaRPr>
          </a:p>
          <a:p>
            <a:endParaRPr lang="pt-BR" dirty="0"/>
          </a:p>
        </p:txBody>
      </p:sp>
    </p:spTree>
    <p:extLst>
      <p:ext uri="{BB962C8B-B14F-4D97-AF65-F5344CB8AC3E}">
        <p14:creationId xmlns:p14="http://schemas.microsoft.com/office/powerpoint/2010/main" val="455845152"/>
      </p:ext>
    </p:extLst>
  </p:cSld>
  <p:clrMapOvr>
    <a:masterClrMapping/>
  </p:clrMapOvr>
</p:sld>
</file>

<file path=ppt/theme/theme1.xml><?xml version="1.0" encoding="utf-8"?>
<a:theme xmlns:a="http://schemas.openxmlformats.org/drawingml/2006/main" name="Fatia">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
  <TotalTime>3946</TotalTime>
  <Words>3121</Words>
  <Application>Microsoft Office PowerPoint</Application>
  <PresentationFormat>Widescreen</PresentationFormat>
  <Paragraphs>288</Paragraphs>
  <Slides>32</Slides>
  <Notes>0</Notes>
  <HiddenSlides>0</HiddenSlides>
  <MMClips>0</MMClips>
  <ScaleCrop>false</ScaleCrop>
  <HeadingPairs>
    <vt:vector size="6" baseType="variant">
      <vt:variant>
        <vt:lpstr>Fontes usadas</vt:lpstr>
      </vt:variant>
      <vt:variant>
        <vt:i4>9</vt:i4>
      </vt:variant>
      <vt:variant>
        <vt:lpstr>Tema</vt:lpstr>
      </vt:variant>
      <vt:variant>
        <vt:i4>1</vt:i4>
      </vt:variant>
      <vt:variant>
        <vt:lpstr>Títulos de slides</vt:lpstr>
      </vt:variant>
      <vt:variant>
        <vt:i4>32</vt:i4>
      </vt:variant>
    </vt:vector>
  </HeadingPairs>
  <TitlesOfParts>
    <vt:vector size="42" baseType="lpstr">
      <vt:lpstr>Abadi MT Condensed Light</vt:lpstr>
      <vt:lpstr>Arial</vt:lpstr>
      <vt:lpstr>Baloo Bhaijaan</vt:lpstr>
      <vt:lpstr>Calibri</vt:lpstr>
      <vt:lpstr>Century Gothic</vt:lpstr>
      <vt:lpstr>Google Sans</vt:lpstr>
      <vt:lpstr>Times New Roman</vt:lpstr>
      <vt:lpstr>Wingdings</vt:lpstr>
      <vt:lpstr>Wingdings 3</vt:lpstr>
      <vt:lpstr>Fatia</vt:lpstr>
      <vt:lpstr>CONDUTAS ÉTICAS NA GESTÃO</vt:lpstr>
      <vt:lpstr>Apresentação do PowerPoint</vt:lpstr>
      <vt:lpstr>Apresentação do PowerPoint</vt:lpstr>
      <vt:lpstr>INFRAÇÃO ÉTICA  x  DISCIPLINAR    x    CRIME?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 Se, num eventual questionamento sobre algum ato, você não puder justificar plenamente os motivos que o levaram àquela tomada de decisão, então pense bem antes de fazê-la. </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“Nada sobre nós, sem nós”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ÉTICA e GESTÃO</dc:title>
  <dc:creator>Tereza Cristina Agut Gamba</dc:creator>
  <cp:lastModifiedBy>Usuario</cp:lastModifiedBy>
  <cp:revision>31</cp:revision>
  <dcterms:created xsi:type="dcterms:W3CDTF">2024-11-07T16:10:38Z</dcterms:created>
  <dcterms:modified xsi:type="dcterms:W3CDTF">2024-11-25T18:56:27Z</dcterms:modified>
</cp:coreProperties>
</file>